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handoutMasterIdLst>
    <p:handoutMasterId r:id="rId21"/>
  </p:handoutMasterIdLst>
  <p:sldIdLst>
    <p:sldId id="256" r:id="rId5"/>
    <p:sldId id="270" r:id="rId6"/>
    <p:sldId id="271" r:id="rId7"/>
    <p:sldId id="272" r:id="rId8"/>
    <p:sldId id="273" r:id="rId9"/>
    <p:sldId id="274" r:id="rId10"/>
    <p:sldId id="275" r:id="rId11"/>
    <p:sldId id="276" r:id="rId12"/>
    <p:sldId id="277" r:id="rId13"/>
    <p:sldId id="278" r:id="rId14"/>
    <p:sldId id="279" r:id="rId15"/>
    <p:sldId id="280" r:id="rId16"/>
    <p:sldId id="281" r:id="rId17"/>
    <p:sldId id="282" r:id="rId18"/>
    <p:sldId id="283" r:id="rId19"/>
    <p:sldId id="258" r:id="rId20"/>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C62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6" autoAdjust="0"/>
    <p:restoredTop sz="94660"/>
  </p:normalViewPr>
  <p:slideViewPr>
    <p:cSldViewPr snapToGrid="0" showGuides="1">
      <p:cViewPr>
        <p:scale>
          <a:sx n="70" d="100"/>
          <a:sy n="70" d="100"/>
        </p:scale>
        <p:origin x="-648" y="-18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A6663D4-294C-479C-941D-1F49298458FF}" type="datetimeFigureOut">
              <a:rPr lang="pt-BR" smtClean="0"/>
              <a:t>28/03/2022</a:t>
            </a:fld>
            <a:endParaRPr lang="pt-BR"/>
          </a:p>
        </p:txBody>
      </p:sp>
      <p:sp>
        <p:nvSpPr>
          <p:cNvPr id="4" name="Espaço Reservado para Rodap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5C50F17-0573-4F9B-8545-94219249F3B7}" type="slidenum">
              <a:rPr lang="pt-BR" smtClean="0"/>
              <a:t>‹nº›</a:t>
            </a:fld>
            <a:endParaRPr lang="pt-BR"/>
          </a:p>
        </p:txBody>
      </p:sp>
    </p:spTree>
    <p:extLst>
      <p:ext uri="{BB962C8B-B14F-4D97-AF65-F5344CB8AC3E}">
        <p14:creationId xmlns:p14="http://schemas.microsoft.com/office/powerpoint/2010/main" val="328945097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1C0EAE2-48B4-4A25-BF16-659B09F11BE9}"/>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 xmlns:a16="http://schemas.microsoft.com/office/drawing/2014/main" id="{DACBB34E-CC0A-422F-BFCC-0AB5C1A2B3F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 xmlns:a16="http://schemas.microsoft.com/office/drawing/2014/main" id="{31DD4040-1116-47B5-A7C4-E8A2BF2DAEE6}"/>
              </a:ext>
            </a:extLst>
          </p:cNvPr>
          <p:cNvSpPr>
            <a:spLocks noGrp="1"/>
          </p:cNvSpPr>
          <p:nvPr>
            <p:ph type="dt" sz="half" idx="10"/>
          </p:nvPr>
        </p:nvSpPr>
        <p:spPr/>
        <p:txBody>
          <a:bodyPr/>
          <a:lstStyle/>
          <a:p>
            <a:fld id="{424E16FD-3130-45EE-BCC1-F80959855C8B}" type="datetimeFigureOut">
              <a:rPr lang="pt-BR" smtClean="0"/>
              <a:pPr/>
              <a:t>28/03/2022</a:t>
            </a:fld>
            <a:endParaRPr lang="pt-BR"/>
          </a:p>
        </p:txBody>
      </p:sp>
      <p:sp>
        <p:nvSpPr>
          <p:cNvPr id="5" name="Espaço Reservado para Rodapé 4">
            <a:extLst>
              <a:ext uri="{FF2B5EF4-FFF2-40B4-BE49-F238E27FC236}">
                <a16:creationId xmlns="" xmlns:a16="http://schemas.microsoft.com/office/drawing/2014/main" id="{D78E701B-83F3-48D7-8273-2CB48733A76C}"/>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 xmlns:a16="http://schemas.microsoft.com/office/drawing/2014/main" id="{3457E417-A6C1-455B-B29C-C449C608FADE}"/>
              </a:ext>
            </a:extLst>
          </p:cNvPr>
          <p:cNvSpPr>
            <a:spLocks noGrp="1"/>
          </p:cNvSpPr>
          <p:nvPr>
            <p:ph type="sldNum" sz="quarter" idx="12"/>
          </p:nvPr>
        </p:nvSpPr>
        <p:spPr/>
        <p:txBody>
          <a:bodyPr/>
          <a:lstStyle/>
          <a:p>
            <a:fld id="{7BEF527A-AFF0-4868-8F0B-796F3F6359BB}" type="slidenum">
              <a:rPr lang="pt-BR" smtClean="0"/>
              <a:pPr/>
              <a:t>‹nº›</a:t>
            </a:fld>
            <a:endParaRPr lang="pt-BR"/>
          </a:p>
        </p:txBody>
      </p:sp>
    </p:spTree>
    <p:extLst>
      <p:ext uri="{BB962C8B-B14F-4D97-AF65-F5344CB8AC3E}">
        <p14:creationId xmlns:p14="http://schemas.microsoft.com/office/powerpoint/2010/main" val="3984400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42848DA-EE8F-4CB6-A831-6E7006F5FCDC}"/>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 xmlns:a16="http://schemas.microsoft.com/office/drawing/2014/main" id="{FC169FA7-257C-4958-A436-D2ECADE316D2}"/>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 xmlns:a16="http://schemas.microsoft.com/office/drawing/2014/main" id="{F660B8CF-F345-4300-8C9B-7D3BD00FE0D2}"/>
              </a:ext>
            </a:extLst>
          </p:cNvPr>
          <p:cNvSpPr>
            <a:spLocks noGrp="1"/>
          </p:cNvSpPr>
          <p:nvPr>
            <p:ph type="dt" sz="half" idx="10"/>
          </p:nvPr>
        </p:nvSpPr>
        <p:spPr/>
        <p:txBody>
          <a:bodyPr/>
          <a:lstStyle/>
          <a:p>
            <a:fld id="{424E16FD-3130-45EE-BCC1-F80959855C8B}" type="datetimeFigureOut">
              <a:rPr lang="pt-BR" smtClean="0"/>
              <a:pPr/>
              <a:t>28/03/2022</a:t>
            </a:fld>
            <a:endParaRPr lang="pt-BR"/>
          </a:p>
        </p:txBody>
      </p:sp>
      <p:sp>
        <p:nvSpPr>
          <p:cNvPr id="5" name="Espaço Reservado para Rodapé 4">
            <a:extLst>
              <a:ext uri="{FF2B5EF4-FFF2-40B4-BE49-F238E27FC236}">
                <a16:creationId xmlns="" xmlns:a16="http://schemas.microsoft.com/office/drawing/2014/main" id="{C426E9A9-2C8C-4AC4-A808-6EE8BD9E0078}"/>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 xmlns:a16="http://schemas.microsoft.com/office/drawing/2014/main" id="{CCFF9678-9486-4932-A10A-030DF7DDBB85}"/>
              </a:ext>
            </a:extLst>
          </p:cNvPr>
          <p:cNvSpPr>
            <a:spLocks noGrp="1"/>
          </p:cNvSpPr>
          <p:nvPr>
            <p:ph type="sldNum" sz="quarter" idx="12"/>
          </p:nvPr>
        </p:nvSpPr>
        <p:spPr/>
        <p:txBody>
          <a:bodyPr/>
          <a:lstStyle/>
          <a:p>
            <a:fld id="{7BEF527A-AFF0-4868-8F0B-796F3F6359BB}" type="slidenum">
              <a:rPr lang="pt-BR" smtClean="0"/>
              <a:pPr/>
              <a:t>‹nº›</a:t>
            </a:fld>
            <a:endParaRPr lang="pt-BR"/>
          </a:p>
        </p:txBody>
      </p:sp>
    </p:spTree>
    <p:extLst>
      <p:ext uri="{BB962C8B-B14F-4D97-AF65-F5344CB8AC3E}">
        <p14:creationId xmlns:p14="http://schemas.microsoft.com/office/powerpoint/2010/main" val="2509744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 xmlns:a16="http://schemas.microsoft.com/office/drawing/2014/main" id="{7821D1A6-8577-4FC7-8791-A5FCB2D4E61E}"/>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 xmlns:a16="http://schemas.microsoft.com/office/drawing/2014/main" id="{E969530D-B33F-40BF-ACA7-CC21DC8ED335}"/>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 xmlns:a16="http://schemas.microsoft.com/office/drawing/2014/main" id="{CE16E2C7-29BE-4168-9A60-7843B9169F0A}"/>
              </a:ext>
            </a:extLst>
          </p:cNvPr>
          <p:cNvSpPr>
            <a:spLocks noGrp="1"/>
          </p:cNvSpPr>
          <p:nvPr>
            <p:ph type="dt" sz="half" idx="10"/>
          </p:nvPr>
        </p:nvSpPr>
        <p:spPr/>
        <p:txBody>
          <a:bodyPr/>
          <a:lstStyle/>
          <a:p>
            <a:fld id="{424E16FD-3130-45EE-BCC1-F80959855C8B}" type="datetimeFigureOut">
              <a:rPr lang="pt-BR" smtClean="0"/>
              <a:pPr/>
              <a:t>28/03/2022</a:t>
            </a:fld>
            <a:endParaRPr lang="pt-BR"/>
          </a:p>
        </p:txBody>
      </p:sp>
      <p:sp>
        <p:nvSpPr>
          <p:cNvPr id="5" name="Espaço Reservado para Rodapé 4">
            <a:extLst>
              <a:ext uri="{FF2B5EF4-FFF2-40B4-BE49-F238E27FC236}">
                <a16:creationId xmlns="" xmlns:a16="http://schemas.microsoft.com/office/drawing/2014/main" id="{0DA052C7-2957-427F-BE75-CDADDD735AF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 xmlns:a16="http://schemas.microsoft.com/office/drawing/2014/main" id="{5FD53098-0DE4-4806-88C4-F96D623F9932}"/>
              </a:ext>
            </a:extLst>
          </p:cNvPr>
          <p:cNvSpPr>
            <a:spLocks noGrp="1"/>
          </p:cNvSpPr>
          <p:nvPr>
            <p:ph type="sldNum" sz="quarter" idx="12"/>
          </p:nvPr>
        </p:nvSpPr>
        <p:spPr/>
        <p:txBody>
          <a:bodyPr/>
          <a:lstStyle/>
          <a:p>
            <a:fld id="{7BEF527A-AFF0-4868-8F0B-796F3F6359BB}" type="slidenum">
              <a:rPr lang="pt-BR" smtClean="0"/>
              <a:pPr/>
              <a:t>‹nº›</a:t>
            </a:fld>
            <a:endParaRPr lang="pt-BR"/>
          </a:p>
        </p:txBody>
      </p:sp>
    </p:spTree>
    <p:extLst>
      <p:ext uri="{BB962C8B-B14F-4D97-AF65-F5344CB8AC3E}">
        <p14:creationId xmlns:p14="http://schemas.microsoft.com/office/powerpoint/2010/main" val="3759142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30DE8B8-6E3E-4956-A6B8-9B1A04083E87}"/>
              </a:ext>
            </a:extLst>
          </p:cNvPr>
          <p:cNvSpPr>
            <a:spLocks noGrp="1"/>
          </p:cNvSpPr>
          <p:nvPr>
            <p:ph type="title"/>
          </p:nvPr>
        </p:nvSpPr>
        <p:spPr>
          <a:xfrm>
            <a:off x="942231" y="787178"/>
            <a:ext cx="4754880" cy="2115047"/>
          </a:xfrm>
        </p:spPr>
        <p:txBody>
          <a:bodyPr/>
          <a:lstStyle/>
          <a:p>
            <a:r>
              <a:rPr lang="pt-BR" dirty="0"/>
              <a:t>Clique para editar o título Mestre</a:t>
            </a:r>
          </a:p>
        </p:txBody>
      </p:sp>
      <p:sp>
        <p:nvSpPr>
          <p:cNvPr id="3" name="Espaço Reservado para Conteúdo 2">
            <a:extLst>
              <a:ext uri="{FF2B5EF4-FFF2-40B4-BE49-F238E27FC236}">
                <a16:creationId xmlns="" xmlns:a16="http://schemas.microsoft.com/office/drawing/2014/main" id="{F770A12D-AEA1-47DE-B5C9-E70F42376D8D}"/>
              </a:ext>
            </a:extLst>
          </p:cNvPr>
          <p:cNvSpPr>
            <a:spLocks noGrp="1"/>
          </p:cNvSpPr>
          <p:nvPr>
            <p:ph idx="1"/>
          </p:nvPr>
        </p:nvSpPr>
        <p:spPr>
          <a:xfrm>
            <a:off x="6096000" y="739471"/>
            <a:ext cx="5040313" cy="5066017"/>
          </a:xfrm>
        </p:spPr>
        <p:txBody>
          <a:bodyPr/>
          <a:lstStyle>
            <a:lvl1pPr>
              <a:lnSpc>
                <a:spcPct val="150000"/>
              </a:lnSpc>
              <a:defRPr/>
            </a:lvl1pPr>
            <a:lvl2pPr>
              <a:lnSpc>
                <a:spcPct val="150000"/>
              </a:lnSpc>
              <a:defRPr/>
            </a:lvl2pPr>
            <a:lvl3pPr>
              <a:lnSpc>
                <a:spcPct val="150000"/>
              </a:lnSpc>
              <a:defRPr/>
            </a:lvl3pPr>
            <a:lvl4pPr>
              <a:lnSpc>
                <a:spcPct val="150000"/>
              </a:lnSpc>
              <a:defRPr/>
            </a:lvl4pPr>
            <a:lvl5pPr>
              <a:lnSpc>
                <a:spcPct val="150000"/>
              </a:lnSpc>
              <a:defRPr/>
            </a:lvl5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 xmlns:a16="http://schemas.microsoft.com/office/drawing/2014/main" id="{6473B756-CD6F-45FA-9946-95F2DFC2B816}"/>
              </a:ext>
            </a:extLst>
          </p:cNvPr>
          <p:cNvSpPr>
            <a:spLocks noGrp="1"/>
          </p:cNvSpPr>
          <p:nvPr>
            <p:ph type="dt" sz="half" idx="10"/>
          </p:nvPr>
        </p:nvSpPr>
        <p:spPr/>
        <p:txBody>
          <a:bodyPr/>
          <a:lstStyle/>
          <a:p>
            <a:fld id="{424E16FD-3130-45EE-BCC1-F80959855C8B}" type="datetimeFigureOut">
              <a:rPr lang="pt-BR" smtClean="0"/>
              <a:pPr/>
              <a:t>28/03/2022</a:t>
            </a:fld>
            <a:endParaRPr lang="pt-BR"/>
          </a:p>
        </p:txBody>
      </p:sp>
      <p:sp>
        <p:nvSpPr>
          <p:cNvPr id="5" name="Espaço Reservado para Rodapé 4">
            <a:extLst>
              <a:ext uri="{FF2B5EF4-FFF2-40B4-BE49-F238E27FC236}">
                <a16:creationId xmlns="" xmlns:a16="http://schemas.microsoft.com/office/drawing/2014/main" id="{BCC6BFEB-5F34-49C6-B8C5-63A94E621E59}"/>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 xmlns:a16="http://schemas.microsoft.com/office/drawing/2014/main" id="{7796444A-18EE-4441-9878-83EFB7A5FBE1}"/>
              </a:ext>
            </a:extLst>
          </p:cNvPr>
          <p:cNvSpPr>
            <a:spLocks noGrp="1"/>
          </p:cNvSpPr>
          <p:nvPr>
            <p:ph type="sldNum" sz="quarter" idx="12"/>
          </p:nvPr>
        </p:nvSpPr>
        <p:spPr/>
        <p:txBody>
          <a:bodyPr/>
          <a:lstStyle/>
          <a:p>
            <a:fld id="{7BEF527A-AFF0-4868-8F0B-796F3F6359BB}" type="slidenum">
              <a:rPr lang="pt-BR" smtClean="0"/>
              <a:pPr/>
              <a:t>‹nº›</a:t>
            </a:fld>
            <a:endParaRPr lang="pt-BR"/>
          </a:p>
        </p:txBody>
      </p:sp>
    </p:spTree>
    <p:extLst>
      <p:ext uri="{BB962C8B-B14F-4D97-AF65-F5344CB8AC3E}">
        <p14:creationId xmlns:p14="http://schemas.microsoft.com/office/powerpoint/2010/main" val="2905341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453152E-3939-4F30-B128-5BCF997BAD45}"/>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 xmlns:a16="http://schemas.microsoft.com/office/drawing/2014/main" id="{4AC0E6ED-5179-46DE-A00F-D7E01D8FA0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 xmlns:a16="http://schemas.microsoft.com/office/drawing/2014/main" id="{5B237AFD-93A7-43A5-B389-66AFD7D470DF}"/>
              </a:ext>
            </a:extLst>
          </p:cNvPr>
          <p:cNvSpPr>
            <a:spLocks noGrp="1"/>
          </p:cNvSpPr>
          <p:nvPr>
            <p:ph type="dt" sz="half" idx="10"/>
          </p:nvPr>
        </p:nvSpPr>
        <p:spPr/>
        <p:txBody>
          <a:bodyPr/>
          <a:lstStyle/>
          <a:p>
            <a:fld id="{424E16FD-3130-45EE-BCC1-F80959855C8B}" type="datetimeFigureOut">
              <a:rPr lang="pt-BR" smtClean="0"/>
              <a:pPr/>
              <a:t>28/03/2022</a:t>
            </a:fld>
            <a:endParaRPr lang="pt-BR"/>
          </a:p>
        </p:txBody>
      </p:sp>
      <p:sp>
        <p:nvSpPr>
          <p:cNvPr id="5" name="Espaço Reservado para Rodapé 4">
            <a:extLst>
              <a:ext uri="{FF2B5EF4-FFF2-40B4-BE49-F238E27FC236}">
                <a16:creationId xmlns="" xmlns:a16="http://schemas.microsoft.com/office/drawing/2014/main" id="{8934199F-F07A-404F-A249-DC53852AAF4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 xmlns:a16="http://schemas.microsoft.com/office/drawing/2014/main" id="{21CE75A4-D373-4D9D-9330-9CE7E3687400}"/>
              </a:ext>
            </a:extLst>
          </p:cNvPr>
          <p:cNvSpPr>
            <a:spLocks noGrp="1"/>
          </p:cNvSpPr>
          <p:nvPr>
            <p:ph type="sldNum" sz="quarter" idx="12"/>
          </p:nvPr>
        </p:nvSpPr>
        <p:spPr/>
        <p:txBody>
          <a:bodyPr/>
          <a:lstStyle/>
          <a:p>
            <a:fld id="{7BEF527A-AFF0-4868-8F0B-796F3F6359BB}" type="slidenum">
              <a:rPr lang="pt-BR" smtClean="0"/>
              <a:pPr/>
              <a:t>‹nº›</a:t>
            </a:fld>
            <a:endParaRPr lang="pt-BR"/>
          </a:p>
        </p:txBody>
      </p:sp>
    </p:spTree>
    <p:extLst>
      <p:ext uri="{BB962C8B-B14F-4D97-AF65-F5344CB8AC3E}">
        <p14:creationId xmlns:p14="http://schemas.microsoft.com/office/powerpoint/2010/main" val="2659759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95C1ACE7-D152-4FC1-A797-346E43CB7476}"/>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 xmlns:a16="http://schemas.microsoft.com/office/drawing/2014/main" id="{8597FD4F-3DAD-4981-A834-20A6B501E1AE}"/>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 xmlns:a16="http://schemas.microsoft.com/office/drawing/2014/main" id="{D0AB24E9-6942-43F9-A52B-86F7BFCB62CE}"/>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 xmlns:a16="http://schemas.microsoft.com/office/drawing/2014/main" id="{F8C6E8A2-35FF-4A4F-97FF-7B8D3C09528C}"/>
              </a:ext>
            </a:extLst>
          </p:cNvPr>
          <p:cNvSpPr>
            <a:spLocks noGrp="1"/>
          </p:cNvSpPr>
          <p:nvPr>
            <p:ph type="dt" sz="half" idx="10"/>
          </p:nvPr>
        </p:nvSpPr>
        <p:spPr/>
        <p:txBody>
          <a:bodyPr/>
          <a:lstStyle/>
          <a:p>
            <a:fld id="{424E16FD-3130-45EE-BCC1-F80959855C8B}" type="datetimeFigureOut">
              <a:rPr lang="pt-BR" smtClean="0"/>
              <a:pPr/>
              <a:t>28/03/2022</a:t>
            </a:fld>
            <a:endParaRPr lang="pt-BR"/>
          </a:p>
        </p:txBody>
      </p:sp>
      <p:sp>
        <p:nvSpPr>
          <p:cNvPr id="6" name="Espaço Reservado para Rodapé 5">
            <a:extLst>
              <a:ext uri="{FF2B5EF4-FFF2-40B4-BE49-F238E27FC236}">
                <a16:creationId xmlns="" xmlns:a16="http://schemas.microsoft.com/office/drawing/2014/main" id="{78F2900A-2E80-4920-8F16-FBA5FDDBF462}"/>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 xmlns:a16="http://schemas.microsoft.com/office/drawing/2014/main" id="{442A06BD-9FD8-4195-BF80-73B27F53C944}"/>
              </a:ext>
            </a:extLst>
          </p:cNvPr>
          <p:cNvSpPr>
            <a:spLocks noGrp="1"/>
          </p:cNvSpPr>
          <p:nvPr>
            <p:ph type="sldNum" sz="quarter" idx="12"/>
          </p:nvPr>
        </p:nvSpPr>
        <p:spPr/>
        <p:txBody>
          <a:bodyPr/>
          <a:lstStyle/>
          <a:p>
            <a:fld id="{7BEF527A-AFF0-4868-8F0B-796F3F6359BB}" type="slidenum">
              <a:rPr lang="pt-BR" smtClean="0"/>
              <a:pPr/>
              <a:t>‹nº›</a:t>
            </a:fld>
            <a:endParaRPr lang="pt-BR"/>
          </a:p>
        </p:txBody>
      </p:sp>
    </p:spTree>
    <p:extLst>
      <p:ext uri="{BB962C8B-B14F-4D97-AF65-F5344CB8AC3E}">
        <p14:creationId xmlns:p14="http://schemas.microsoft.com/office/powerpoint/2010/main" val="4209726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CF957271-0472-4165-81CE-DB6B310DD579}"/>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 xmlns:a16="http://schemas.microsoft.com/office/drawing/2014/main" id="{2126004D-2813-42C8-8F5C-E785749E92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 xmlns:a16="http://schemas.microsoft.com/office/drawing/2014/main" id="{BE55809E-013B-4925-85C5-140CBA7F18B7}"/>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 xmlns:a16="http://schemas.microsoft.com/office/drawing/2014/main" id="{50CA9CC4-E006-4488-BE52-5602A658742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 xmlns:a16="http://schemas.microsoft.com/office/drawing/2014/main" id="{FA4D8E5A-3571-40E7-A7FA-574AC5E6D5C5}"/>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 xmlns:a16="http://schemas.microsoft.com/office/drawing/2014/main" id="{7E682EFA-2F39-4FA5-88E3-1B6EC3C4A6B1}"/>
              </a:ext>
            </a:extLst>
          </p:cNvPr>
          <p:cNvSpPr>
            <a:spLocks noGrp="1"/>
          </p:cNvSpPr>
          <p:nvPr>
            <p:ph type="dt" sz="half" idx="10"/>
          </p:nvPr>
        </p:nvSpPr>
        <p:spPr/>
        <p:txBody>
          <a:bodyPr/>
          <a:lstStyle/>
          <a:p>
            <a:fld id="{424E16FD-3130-45EE-BCC1-F80959855C8B}" type="datetimeFigureOut">
              <a:rPr lang="pt-BR" smtClean="0"/>
              <a:pPr/>
              <a:t>28/03/2022</a:t>
            </a:fld>
            <a:endParaRPr lang="pt-BR"/>
          </a:p>
        </p:txBody>
      </p:sp>
      <p:sp>
        <p:nvSpPr>
          <p:cNvPr id="8" name="Espaço Reservado para Rodapé 7">
            <a:extLst>
              <a:ext uri="{FF2B5EF4-FFF2-40B4-BE49-F238E27FC236}">
                <a16:creationId xmlns="" xmlns:a16="http://schemas.microsoft.com/office/drawing/2014/main" id="{7AAE1EA0-EA16-40AB-9903-F8B568440077}"/>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 xmlns:a16="http://schemas.microsoft.com/office/drawing/2014/main" id="{ED0A63F4-32B1-4AF6-B84B-5EF7D24B1D82}"/>
              </a:ext>
            </a:extLst>
          </p:cNvPr>
          <p:cNvSpPr>
            <a:spLocks noGrp="1"/>
          </p:cNvSpPr>
          <p:nvPr>
            <p:ph type="sldNum" sz="quarter" idx="12"/>
          </p:nvPr>
        </p:nvSpPr>
        <p:spPr/>
        <p:txBody>
          <a:bodyPr/>
          <a:lstStyle/>
          <a:p>
            <a:fld id="{7BEF527A-AFF0-4868-8F0B-796F3F6359BB}" type="slidenum">
              <a:rPr lang="pt-BR" smtClean="0"/>
              <a:pPr/>
              <a:t>‹nº›</a:t>
            </a:fld>
            <a:endParaRPr lang="pt-BR"/>
          </a:p>
        </p:txBody>
      </p:sp>
    </p:spTree>
    <p:extLst>
      <p:ext uri="{BB962C8B-B14F-4D97-AF65-F5344CB8AC3E}">
        <p14:creationId xmlns:p14="http://schemas.microsoft.com/office/powerpoint/2010/main" val="415941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20513D3-20E8-428C-9978-CD1E7AB16A5F}"/>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 xmlns:a16="http://schemas.microsoft.com/office/drawing/2014/main" id="{127CE7F3-CD80-4EF3-9FC1-15DFA34F6166}"/>
              </a:ext>
            </a:extLst>
          </p:cNvPr>
          <p:cNvSpPr>
            <a:spLocks noGrp="1"/>
          </p:cNvSpPr>
          <p:nvPr>
            <p:ph type="dt" sz="half" idx="10"/>
          </p:nvPr>
        </p:nvSpPr>
        <p:spPr/>
        <p:txBody>
          <a:bodyPr/>
          <a:lstStyle/>
          <a:p>
            <a:fld id="{424E16FD-3130-45EE-BCC1-F80959855C8B}" type="datetimeFigureOut">
              <a:rPr lang="pt-BR" smtClean="0"/>
              <a:pPr/>
              <a:t>28/03/2022</a:t>
            </a:fld>
            <a:endParaRPr lang="pt-BR"/>
          </a:p>
        </p:txBody>
      </p:sp>
      <p:sp>
        <p:nvSpPr>
          <p:cNvPr id="4" name="Espaço Reservado para Rodapé 3">
            <a:extLst>
              <a:ext uri="{FF2B5EF4-FFF2-40B4-BE49-F238E27FC236}">
                <a16:creationId xmlns="" xmlns:a16="http://schemas.microsoft.com/office/drawing/2014/main" id="{59C04B18-199B-40CE-9C8B-A831D6C82D34}"/>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 xmlns:a16="http://schemas.microsoft.com/office/drawing/2014/main" id="{5AB4EF15-CF14-4866-B728-376F9352BBF9}"/>
              </a:ext>
            </a:extLst>
          </p:cNvPr>
          <p:cNvSpPr>
            <a:spLocks noGrp="1"/>
          </p:cNvSpPr>
          <p:nvPr>
            <p:ph type="sldNum" sz="quarter" idx="12"/>
          </p:nvPr>
        </p:nvSpPr>
        <p:spPr/>
        <p:txBody>
          <a:bodyPr/>
          <a:lstStyle/>
          <a:p>
            <a:fld id="{7BEF527A-AFF0-4868-8F0B-796F3F6359BB}" type="slidenum">
              <a:rPr lang="pt-BR" smtClean="0"/>
              <a:pPr/>
              <a:t>‹nº›</a:t>
            </a:fld>
            <a:endParaRPr lang="pt-BR"/>
          </a:p>
        </p:txBody>
      </p:sp>
    </p:spTree>
    <p:extLst>
      <p:ext uri="{BB962C8B-B14F-4D97-AF65-F5344CB8AC3E}">
        <p14:creationId xmlns:p14="http://schemas.microsoft.com/office/powerpoint/2010/main" val="2728656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 xmlns:a16="http://schemas.microsoft.com/office/drawing/2014/main" id="{965CD4A2-6B0F-4974-AE65-E302F1B265C2}"/>
              </a:ext>
            </a:extLst>
          </p:cNvPr>
          <p:cNvSpPr>
            <a:spLocks noGrp="1"/>
          </p:cNvSpPr>
          <p:nvPr>
            <p:ph type="dt" sz="half" idx="10"/>
          </p:nvPr>
        </p:nvSpPr>
        <p:spPr/>
        <p:txBody>
          <a:bodyPr/>
          <a:lstStyle/>
          <a:p>
            <a:fld id="{424E16FD-3130-45EE-BCC1-F80959855C8B}" type="datetimeFigureOut">
              <a:rPr lang="pt-BR" smtClean="0"/>
              <a:pPr/>
              <a:t>28/03/2022</a:t>
            </a:fld>
            <a:endParaRPr lang="pt-BR"/>
          </a:p>
        </p:txBody>
      </p:sp>
      <p:sp>
        <p:nvSpPr>
          <p:cNvPr id="3" name="Espaço Reservado para Rodapé 2">
            <a:extLst>
              <a:ext uri="{FF2B5EF4-FFF2-40B4-BE49-F238E27FC236}">
                <a16:creationId xmlns="" xmlns:a16="http://schemas.microsoft.com/office/drawing/2014/main" id="{5364CB53-209D-416B-A7C6-F2B043FDD915}"/>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 xmlns:a16="http://schemas.microsoft.com/office/drawing/2014/main" id="{2965E556-0DD5-400A-9924-3400F8DC5C8D}"/>
              </a:ext>
            </a:extLst>
          </p:cNvPr>
          <p:cNvSpPr>
            <a:spLocks noGrp="1"/>
          </p:cNvSpPr>
          <p:nvPr>
            <p:ph type="sldNum" sz="quarter" idx="12"/>
          </p:nvPr>
        </p:nvSpPr>
        <p:spPr/>
        <p:txBody>
          <a:bodyPr/>
          <a:lstStyle/>
          <a:p>
            <a:fld id="{7BEF527A-AFF0-4868-8F0B-796F3F6359BB}" type="slidenum">
              <a:rPr lang="pt-BR" smtClean="0"/>
              <a:pPr/>
              <a:t>‹nº›</a:t>
            </a:fld>
            <a:endParaRPr lang="pt-BR"/>
          </a:p>
        </p:txBody>
      </p:sp>
    </p:spTree>
    <p:extLst>
      <p:ext uri="{BB962C8B-B14F-4D97-AF65-F5344CB8AC3E}">
        <p14:creationId xmlns:p14="http://schemas.microsoft.com/office/powerpoint/2010/main" val="751274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5344F9E-A0A4-43F1-AF15-09CCA27B627C}"/>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 xmlns:a16="http://schemas.microsoft.com/office/drawing/2014/main" id="{4CD85EE0-20F7-4099-9E77-2D1D666665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 xmlns:a16="http://schemas.microsoft.com/office/drawing/2014/main" id="{CCFF2D67-224D-4F1A-B7FF-AB44DECBDD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 xmlns:a16="http://schemas.microsoft.com/office/drawing/2014/main" id="{581A7E67-7EA9-414E-AFB1-A4FB674CCF37}"/>
              </a:ext>
            </a:extLst>
          </p:cNvPr>
          <p:cNvSpPr>
            <a:spLocks noGrp="1"/>
          </p:cNvSpPr>
          <p:nvPr>
            <p:ph type="dt" sz="half" idx="10"/>
          </p:nvPr>
        </p:nvSpPr>
        <p:spPr/>
        <p:txBody>
          <a:bodyPr/>
          <a:lstStyle/>
          <a:p>
            <a:fld id="{424E16FD-3130-45EE-BCC1-F80959855C8B}" type="datetimeFigureOut">
              <a:rPr lang="pt-BR" smtClean="0"/>
              <a:pPr/>
              <a:t>28/03/2022</a:t>
            </a:fld>
            <a:endParaRPr lang="pt-BR"/>
          </a:p>
        </p:txBody>
      </p:sp>
      <p:sp>
        <p:nvSpPr>
          <p:cNvPr id="6" name="Espaço Reservado para Rodapé 5">
            <a:extLst>
              <a:ext uri="{FF2B5EF4-FFF2-40B4-BE49-F238E27FC236}">
                <a16:creationId xmlns="" xmlns:a16="http://schemas.microsoft.com/office/drawing/2014/main" id="{487D3379-03DC-41F0-B436-AC0C33A6EBD5}"/>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 xmlns:a16="http://schemas.microsoft.com/office/drawing/2014/main" id="{A57B3F2C-CC0E-4FE5-B7E3-A8256CF9D14E}"/>
              </a:ext>
            </a:extLst>
          </p:cNvPr>
          <p:cNvSpPr>
            <a:spLocks noGrp="1"/>
          </p:cNvSpPr>
          <p:nvPr>
            <p:ph type="sldNum" sz="quarter" idx="12"/>
          </p:nvPr>
        </p:nvSpPr>
        <p:spPr/>
        <p:txBody>
          <a:bodyPr/>
          <a:lstStyle/>
          <a:p>
            <a:fld id="{7BEF527A-AFF0-4868-8F0B-796F3F6359BB}" type="slidenum">
              <a:rPr lang="pt-BR" smtClean="0"/>
              <a:pPr/>
              <a:t>‹nº›</a:t>
            </a:fld>
            <a:endParaRPr lang="pt-BR"/>
          </a:p>
        </p:txBody>
      </p:sp>
    </p:spTree>
    <p:extLst>
      <p:ext uri="{BB962C8B-B14F-4D97-AF65-F5344CB8AC3E}">
        <p14:creationId xmlns:p14="http://schemas.microsoft.com/office/powerpoint/2010/main" val="695885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3124FE60-CC7E-4BA2-9E46-4A0015973532}"/>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 xmlns:a16="http://schemas.microsoft.com/office/drawing/2014/main" id="{7E31661C-6DF8-4A7D-95B8-9D8248397C8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 xmlns:a16="http://schemas.microsoft.com/office/drawing/2014/main" id="{D18540A6-5804-4DE8-AFBB-0E16FB0F50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 xmlns:a16="http://schemas.microsoft.com/office/drawing/2014/main" id="{2D1901B3-99B9-46D2-8155-BF2B5D04B63E}"/>
              </a:ext>
            </a:extLst>
          </p:cNvPr>
          <p:cNvSpPr>
            <a:spLocks noGrp="1"/>
          </p:cNvSpPr>
          <p:nvPr>
            <p:ph type="dt" sz="half" idx="10"/>
          </p:nvPr>
        </p:nvSpPr>
        <p:spPr/>
        <p:txBody>
          <a:bodyPr/>
          <a:lstStyle/>
          <a:p>
            <a:fld id="{424E16FD-3130-45EE-BCC1-F80959855C8B}" type="datetimeFigureOut">
              <a:rPr lang="pt-BR" smtClean="0"/>
              <a:pPr/>
              <a:t>28/03/2022</a:t>
            </a:fld>
            <a:endParaRPr lang="pt-BR"/>
          </a:p>
        </p:txBody>
      </p:sp>
      <p:sp>
        <p:nvSpPr>
          <p:cNvPr id="6" name="Espaço Reservado para Rodapé 5">
            <a:extLst>
              <a:ext uri="{FF2B5EF4-FFF2-40B4-BE49-F238E27FC236}">
                <a16:creationId xmlns="" xmlns:a16="http://schemas.microsoft.com/office/drawing/2014/main" id="{BDC3BC1F-C10B-4E40-8B2A-4E95CE26FFEC}"/>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 xmlns:a16="http://schemas.microsoft.com/office/drawing/2014/main" id="{10E037BA-26B2-4F11-BF12-BFACA679BE8B}"/>
              </a:ext>
            </a:extLst>
          </p:cNvPr>
          <p:cNvSpPr>
            <a:spLocks noGrp="1"/>
          </p:cNvSpPr>
          <p:nvPr>
            <p:ph type="sldNum" sz="quarter" idx="12"/>
          </p:nvPr>
        </p:nvSpPr>
        <p:spPr/>
        <p:txBody>
          <a:bodyPr/>
          <a:lstStyle/>
          <a:p>
            <a:fld id="{7BEF527A-AFF0-4868-8F0B-796F3F6359BB}" type="slidenum">
              <a:rPr lang="pt-BR" smtClean="0"/>
              <a:pPr/>
              <a:t>‹nº›</a:t>
            </a:fld>
            <a:endParaRPr lang="pt-BR"/>
          </a:p>
        </p:txBody>
      </p:sp>
    </p:spTree>
    <p:extLst>
      <p:ext uri="{BB962C8B-B14F-4D97-AF65-F5344CB8AC3E}">
        <p14:creationId xmlns:p14="http://schemas.microsoft.com/office/powerpoint/2010/main" val="4577250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 xmlns:a16="http://schemas.microsoft.com/office/drawing/2014/main" id="{F03C8E0E-1729-4ADF-834B-8BF5AC404EBE}"/>
              </a:ext>
            </a:extLst>
          </p:cNvPr>
          <p:cNvSpPr>
            <a:spLocks noGrp="1"/>
          </p:cNvSpPr>
          <p:nvPr>
            <p:ph type="title"/>
          </p:nvPr>
        </p:nvSpPr>
        <p:spPr>
          <a:xfrm>
            <a:off x="942230" y="787179"/>
            <a:ext cx="10194083" cy="981986"/>
          </a:xfrm>
          <a:prstGeom prst="rect">
            <a:avLst/>
          </a:prstGeom>
        </p:spPr>
        <p:txBody>
          <a:bodyPr vert="horz" lIns="91440" tIns="45720" rIns="91440" bIns="45720" rtlCol="0" anchor="ctr">
            <a:normAutofit/>
          </a:bodyPr>
          <a:lstStyle/>
          <a:p>
            <a:r>
              <a:rPr lang="pt-BR" dirty="0"/>
              <a:t>Clique para editar o título Mestre</a:t>
            </a:r>
          </a:p>
        </p:txBody>
      </p:sp>
      <p:sp>
        <p:nvSpPr>
          <p:cNvPr id="3" name="Espaço Reservado para Texto 2">
            <a:extLst>
              <a:ext uri="{FF2B5EF4-FFF2-40B4-BE49-F238E27FC236}">
                <a16:creationId xmlns="" xmlns:a16="http://schemas.microsoft.com/office/drawing/2014/main" id="{ACFEF4CA-A048-4DD4-A316-690DB79D0C97}"/>
              </a:ext>
            </a:extLst>
          </p:cNvPr>
          <p:cNvSpPr>
            <a:spLocks noGrp="1"/>
          </p:cNvSpPr>
          <p:nvPr>
            <p:ph type="body" idx="1"/>
          </p:nvPr>
        </p:nvSpPr>
        <p:spPr>
          <a:xfrm>
            <a:off x="942230" y="2051437"/>
            <a:ext cx="10194083" cy="3754051"/>
          </a:xfrm>
          <a:prstGeom prst="rect">
            <a:avLst/>
          </a:prstGeom>
        </p:spPr>
        <p:txBody>
          <a:bodyPr vert="horz" lIns="91440" tIns="45720" rIns="91440" bIns="45720" rtlCol="0">
            <a:normAutofit/>
          </a:bodyPr>
          <a:lstStyle/>
          <a:p>
            <a:pPr lvl="0"/>
            <a:r>
              <a:rPr lang="pt-BR" dirty="0"/>
              <a:t>Clique para editar os estilos de texto Mestres</a:t>
            </a:r>
          </a:p>
          <a:p>
            <a:pPr lvl="1"/>
            <a:r>
              <a:rPr lang="pt-BR" dirty="0"/>
              <a:t>Segundo nível</a:t>
            </a:r>
          </a:p>
          <a:p>
            <a:pPr lvl="2"/>
            <a:r>
              <a:rPr lang="pt-BR" dirty="0"/>
              <a:t>Terceiro nível</a:t>
            </a:r>
          </a:p>
          <a:p>
            <a:pPr lvl="3"/>
            <a:r>
              <a:rPr lang="pt-BR" dirty="0"/>
              <a:t>Quarto nível</a:t>
            </a:r>
          </a:p>
          <a:p>
            <a:pPr lvl="4"/>
            <a:r>
              <a:rPr lang="pt-BR" dirty="0"/>
              <a:t>Quinto nível</a:t>
            </a:r>
          </a:p>
        </p:txBody>
      </p:sp>
      <p:sp>
        <p:nvSpPr>
          <p:cNvPr id="4" name="Espaço Reservado para Data 3">
            <a:extLst>
              <a:ext uri="{FF2B5EF4-FFF2-40B4-BE49-F238E27FC236}">
                <a16:creationId xmlns="" xmlns:a16="http://schemas.microsoft.com/office/drawing/2014/main" id="{607C8A51-AFAD-4BD5-82FA-E5C3DC09CB0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4E16FD-3130-45EE-BCC1-F80959855C8B}" type="datetimeFigureOut">
              <a:rPr lang="pt-BR" smtClean="0"/>
              <a:pPr/>
              <a:t>28/03/2022</a:t>
            </a:fld>
            <a:endParaRPr lang="pt-BR"/>
          </a:p>
        </p:txBody>
      </p:sp>
      <p:sp>
        <p:nvSpPr>
          <p:cNvPr id="5" name="Espaço Reservado para Rodapé 4">
            <a:extLst>
              <a:ext uri="{FF2B5EF4-FFF2-40B4-BE49-F238E27FC236}">
                <a16:creationId xmlns="" xmlns:a16="http://schemas.microsoft.com/office/drawing/2014/main" id="{68631934-3D5D-485F-97B5-A3B150F2AB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 xmlns:a16="http://schemas.microsoft.com/office/drawing/2014/main" id="{30899E99-B878-4E0B-B3AC-0F4A7EE22E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EF527A-AFF0-4868-8F0B-796F3F6359BB}" type="slidenum">
              <a:rPr lang="pt-BR" smtClean="0"/>
              <a:pPr/>
              <a:t>‹nº›</a:t>
            </a:fld>
            <a:endParaRPr lang="pt-BR"/>
          </a:p>
        </p:txBody>
      </p:sp>
    </p:spTree>
    <p:extLst>
      <p:ext uri="{BB962C8B-B14F-4D97-AF65-F5344CB8AC3E}">
        <p14:creationId xmlns:p14="http://schemas.microsoft.com/office/powerpoint/2010/main" val="306518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rgbClr val="0070C0"/>
          </a:solidFill>
          <a:latin typeface="Segoe UI" panose="020B0502040204020203" pitchFamily="34" charset="0"/>
          <a:ea typeface="+mj-ea"/>
          <a:cs typeface="Segoe UI" panose="020B0502040204020203"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lumMod val="65000"/>
              <a:lumOff val="35000"/>
            </a:schemeClr>
          </a:solidFill>
          <a:latin typeface="Segoe UI" panose="020B0502040204020203" pitchFamily="34" charset="0"/>
          <a:ea typeface="+mn-ea"/>
          <a:cs typeface="Segoe UI" panose="020B0502040204020203"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lumMod val="65000"/>
              <a:lumOff val="35000"/>
            </a:schemeClr>
          </a:solidFill>
          <a:latin typeface="Segoe UI" panose="020B0502040204020203" pitchFamily="34" charset="0"/>
          <a:ea typeface="+mn-ea"/>
          <a:cs typeface="Segoe UI" panose="020B0502040204020203"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lumMod val="65000"/>
              <a:lumOff val="35000"/>
            </a:schemeClr>
          </a:solidFill>
          <a:latin typeface="Segoe UI" panose="020B0502040204020203" pitchFamily="34" charset="0"/>
          <a:ea typeface="+mn-ea"/>
          <a:cs typeface="Segoe UI" panose="020B0502040204020203"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lumMod val="65000"/>
              <a:lumOff val="35000"/>
            </a:schemeClr>
          </a:solidFill>
          <a:latin typeface="Segoe UI" panose="020B0502040204020203" pitchFamily="34" charset="0"/>
          <a:ea typeface="+mn-ea"/>
          <a:cs typeface="Segoe UI" panose="020B0502040204020203"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lumMod val="65000"/>
              <a:lumOff val="35000"/>
            </a:schemeClr>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 xmlns:p15="http://schemas.microsoft.com/office/powerpoint/2012/main">
        <p15:guide id="1" pos="665" userDrawn="1">
          <p15:clr>
            <a:srgbClr val="F26B43"/>
          </p15:clr>
        </p15:guide>
        <p15:guide id="2" orient="horz" pos="3657" userDrawn="1">
          <p15:clr>
            <a:srgbClr val="F26B43"/>
          </p15:clr>
        </p15:guide>
        <p15:guide id="3" pos="7015" userDrawn="1">
          <p15:clr>
            <a:srgbClr val="F26B43"/>
          </p15:clr>
        </p15:guide>
        <p15:guide id="4" orient="horz" pos="6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0.xml"/><Relationship Id="rId1" Type="http://schemas.openxmlformats.org/officeDocument/2006/relationships/slideLayout" Target="../slideLayouts/slideLayout2.xml"/><Relationship Id="rId4" Type="http://schemas.openxmlformats.org/officeDocument/2006/relationships/slide" Target="slide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m 8" descr="Gráfico de superfície&#10;&#10;Descrição gerada automaticamente">
            <a:extLst>
              <a:ext uri="{FF2B5EF4-FFF2-40B4-BE49-F238E27FC236}">
                <a16:creationId xmlns="" xmlns:a16="http://schemas.microsoft.com/office/drawing/2014/main" id="{6FB8D743-6A68-4FEA-8200-BB4DD24F1E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a:extLst>
              <a:ext uri="{FF2B5EF4-FFF2-40B4-BE49-F238E27FC236}">
                <a16:creationId xmlns="" xmlns:a16="http://schemas.microsoft.com/office/drawing/2014/main" id="{D2C5485F-3837-44B0-949C-94AB0EFF53F6}"/>
              </a:ext>
            </a:extLst>
          </p:cNvPr>
          <p:cNvSpPr>
            <a:spLocks noGrp="1"/>
          </p:cNvSpPr>
          <p:nvPr>
            <p:ph type="ctrTitle"/>
          </p:nvPr>
        </p:nvSpPr>
        <p:spPr>
          <a:xfrm>
            <a:off x="911749" y="3058506"/>
            <a:ext cx="9144000" cy="2387600"/>
          </a:xfrm>
        </p:spPr>
        <p:txBody>
          <a:bodyPr>
            <a:normAutofit fontScale="90000"/>
          </a:bodyPr>
          <a:lstStyle/>
          <a:p>
            <a:pPr algn="l"/>
            <a:r>
              <a:rPr lang="pt-BR" sz="4000" spc="100" dirty="0" smtClean="0">
                <a:solidFill>
                  <a:schemeClr val="bg1"/>
                </a:solidFill>
                <a:effectLst>
                  <a:outerShdw blurRad="38100" dist="38100" dir="2700000" algn="tl">
                    <a:srgbClr val="000000">
                      <a:alpha val="43137"/>
                    </a:srgbClr>
                  </a:outerShdw>
                </a:effectLst>
              </a:rPr>
              <a:t>MINUTA</a:t>
            </a:r>
            <a:br>
              <a:rPr lang="pt-BR" sz="4000" spc="100" dirty="0" smtClean="0">
                <a:solidFill>
                  <a:schemeClr val="bg1"/>
                </a:solidFill>
                <a:effectLst>
                  <a:outerShdw blurRad="38100" dist="38100" dir="2700000" algn="tl">
                    <a:srgbClr val="000000">
                      <a:alpha val="43137"/>
                    </a:srgbClr>
                  </a:outerShdw>
                </a:effectLst>
              </a:rPr>
            </a:br>
            <a:r>
              <a:rPr lang="pt-BR" sz="4000" spc="100" dirty="0" smtClean="0">
                <a:solidFill>
                  <a:schemeClr val="bg1"/>
                </a:solidFill>
                <a:effectLst>
                  <a:outerShdw blurRad="38100" dist="38100" dir="2700000" algn="tl">
                    <a:srgbClr val="000000">
                      <a:alpha val="43137"/>
                    </a:srgbClr>
                  </a:outerShdw>
                </a:effectLst>
              </a:rPr>
              <a:t/>
            </a:r>
            <a:br>
              <a:rPr lang="pt-BR" sz="4000" spc="100" dirty="0" smtClean="0">
                <a:solidFill>
                  <a:schemeClr val="bg1"/>
                </a:solidFill>
                <a:effectLst>
                  <a:outerShdw blurRad="38100" dist="38100" dir="2700000" algn="tl">
                    <a:srgbClr val="000000">
                      <a:alpha val="43137"/>
                    </a:srgbClr>
                  </a:outerShdw>
                </a:effectLst>
              </a:rPr>
            </a:br>
            <a:r>
              <a:rPr lang="pt-BR" sz="4000" spc="100" dirty="0" smtClean="0">
                <a:solidFill>
                  <a:schemeClr val="bg1"/>
                </a:solidFill>
                <a:effectLst>
                  <a:outerShdw blurRad="38100" dist="38100" dir="2700000" algn="tl">
                    <a:srgbClr val="000000">
                      <a:alpha val="43137"/>
                    </a:srgbClr>
                  </a:outerShdw>
                </a:effectLst>
              </a:rPr>
              <a:t>IN 28 – REVISÃO</a:t>
            </a:r>
            <a:br>
              <a:rPr lang="pt-BR" sz="4000" spc="100" dirty="0" smtClean="0">
                <a:solidFill>
                  <a:schemeClr val="bg1"/>
                </a:solidFill>
                <a:effectLst>
                  <a:outerShdw blurRad="38100" dist="38100" dir="2700000" algn="tl">
                    <a:srgbClr val="000000">
                      <a:alpha val="43137"/>
                    </a:srgbClr>
                  </a:outerShdw>
                </a:effectLst>
              </a:rPr>
            </a:br>
            <a:r>
              <a:rPr lang="pt-BR" sz="4000" spc="100" dirty="0" smtClean="0">
                <a:solidFill>
                  <a:schemeClr val="bg1"/>
                </a:solidFill>
                <a:effectLst>
                  <a:outerShdw blurRad="38100" dist="38100" dir="2700000" algn="tl">
                    <a:srgbClr val="000000">
                      <a:alpha val="43137"/>
                    </a:srgbClr>
                  </a:outerShdw>
                </a:effectLst>
              </a:rPr>
              <a:t/>
            </a:r>
            <a:br>
              <a:rPr lang="pt-BR" sz="4000" spc="100" dirty="0" smtClean="0">
                <a:solidFill>
                  <a:schemeClr val="bg1"/>
                </a:solidFill>
                <a:effectLst>
                  <a:outerShdw blurRad="38100" dist="38100" dir="2700000" algn="tl">
                    <a:srgbClr val="000000">
                      <a:alpha val="43137"/>
                    </a:srgbClr>
                  </a:outerShdw>
                </a:effectLst>
              </a:rPr>
            </a:br>
            <a:r>
              <a:rPr lang="pt-BR" sz="4000" spc="100" dirty="0" smtClean="0">
                <a:solidFill>
                  <a:schemeClr val="bg1"/>
                </a:solidFill>
                <a:effectLst>
                  <a:outerShdw blurRad="38100" dist="38100" dir="2700000" algn="tl">
                    <a:srgbClr val="000000">
                      <a:alpha val="43137"/>
                    </a:srgbClr>
                  </a:outerShdw>
                </a:effectLst>
              </a:rPr>
              <a:t>SEÇÃO II – Das Penalidades</a:t>
            </a:r>
            <a:endParaRPr lang="pt-BR" sz="4800" spc="100" dirty="0">
              <a:solidFill>
                <a:schemeClr val="bg1"/>
              </a:solidFill>
            </a:endParaRPr>
          </a:p>
        </p:txBody>
      </p:sp>
      <p:sp>
        <p:nvSpPr>
          <p:cNvPr id="3" name="Subtítulo 2">
            <a:extLst>
              <a:ext uri="{FF2B5EF4-FFF2-40B4-BE49-F238E27FC236}">
                <a16:creationId xmlns="" xmlns:a16="http://schemas.microsoft.com/office/drawing/2014/main" id="{238D9A3C-FF44-4BC9-B7E7-30DE84745573}"/>
              </a:ext>
            </a:extLst>
          </p:cNvPr>
          <p:cNvSpPr>
            <a:spLocks noGrp="1"/>
          </p:cNvSpPr>
          <p:nvPr>
            <p:ph type="subTitle" idx="1"/>
          </p:nvPr>
        </p:nvSpPr>
        <p:spPr>
          <a:xfrm>
            <a:off x="948345" y="5490616"/>
            <a:ext cx="9612312" cy="490041"/>
          </a:xfrm>
        </p:spPr>
        <p:txBody>
          <a:bodyPr/>
          <a:lstStyle/>
          <a:p>
            <a:pPr algn="l"/>
            <a:endParaRPr lang="pt-BR" dirty="0">
              <a:solidFill>
                <a:schemeClr val="bg1"/>
              </a:solidFill>
            </a:endParaRPr>
          </a:p>
        </p:txBody>
      </p:sp>
    </p:spTree>
    <p:extLst>
      <p:ext uri="{BB962C8B-B14F-4D97-AF65-F5344CB8AC3E}">
        <p14:creationId xmlns:p14="http://schemas.microsoft.com/office/powerpoint/2010/main" val="39346594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CB49B06-A8A0-4FCD-A8F6-83C72DA1EBE4}"/>
              </a:ext>
            </a:extLst>
          </p:cNvPr>
          <p:cNvSpPr>
            <a:spLocks noGrp="1"/>
          </p:cNvSpPr>
          <p:nvPr>
            <p:ph type="title"/>
          </p:nvPr>
        </p:nvSpPr>
        <p:spPr>
          <a:xfrm>
            <a:off x="259308" y="984784"/>
            <a:ext cx="11795760" cy="4719980"/>
          </a:xfrm>
        </p:spPr>
        <p:txBody>
          <a:bodyPr>
            <a:noAutofit/>
          </a:bodyPr>
          <a:lstStyle/>
          <a:p>
            <a:r>
              <a:rPr lang="pt-BR" sz="3200" dirty="0" smtClean="0"/>
              <a:t/>
            </a:r>
            <a:br>
              <a:rPr lang="pt-BR" sz="3200" dirty="0" smtClean="0"/>
            </a:br>
            <a:r>
              <a:rPr lang="pt-BR" sz="3200" dirty="0"/>
              <a:t/>
            </a:r>
            <a:br>
              <a:rPr lang="pt-BR" sz="3200" dirty="0"/>
            </a:br>
            <a:r>
              <a:rPr lang="pt-BR" sz="3200" dirty="0" smtClean="0"/>
              <a:t/>
            </a:r>
            <a:br>
              <a:rPr lang="pt-BR" sz="3200" dirty="0" smtClean="0"/>
            </a:br>
            <a:r>
              <a:rPr lang="pt-BR" sz="3200" dirty="0" smtClean="0"/>
              <a:t/>
            </a:r>
            <a:br>
              <a:rPr lang="pt-BR" sz="3200" dirty="0" smtClean="0"/>
            </a:br>
            <a:r>
              <a:rPr lang="pt-BR" sz="3200" dirty="0"/>
              <a:t/>
            </a:r>
            <a:br>
              <a:rPr lang="pt-BR" sz="3200" dirty="0"/>
            </a:br>
            <a:r>
              <a:rPr lang="pt-BR" sz="3200" dirty="0" smtClean="0"/>
              <a:t/>
            </a:r>
            <a:br>
              <a:rPr lang="pt-BR" sz="3200" dirty="0" smtClean="0"/>
            </a:br>
            <a:r>
              <a:rPr lang="pt-BR" sz="3200" dirty="0"/>
              <a:t/>
            </a:r>
            <a:br>
              <a:rPr lang="pt-BR" sz="3200" dirty="0"/>
            </a:br>
            <a:r>
              <a:rPr lang="pt-BR" sz="3200" dirty="0" smtClean="0"/>
              <a:t/>
            </a:r>
            <a:br>
              <a:rPr lang="pt-BR" sz="3200" dirty="0" smtClean="0"/>
            </a:br>
            <a:r>
              <a:rPr lang="pt-BR" sz="3200" dirty="0"/>
              <a:t/>
            </a:r>
            <a:br>
              <a:rPr lang="pt-BR" sz="3200" dirty="0"/>
            </a:br>
            <a:r>
              <a:rPr lang="pt-BR" sz="3200" dirty="0" smtClean="0"/>
              <a:t/>
            </a:r>
            <a:br>
              <a:rPr lang="pt-BR" sz="3200" dirty="0" smtClean="0"/>
            </a:br>
            <a:r>
              <a:rPr lang="pt-BR" sz="3200" dirty="0" smtClean="0"/>
              <a:t>VI </a:t>
            </a:r>
            <a:r>
              <a:rPr lang="pt-BR" sz="3200" dirty="0"/>
              <a:t>– realizar operações de crédito consignado por correspondente bancário não listado na relação tratada no caput do art. 34</a:t>
            </a:r>
            <a:r>
              <a:rPr lang="pt-BR" sz="3200" dirty="0" smtClean="0"/>
              <a:t>;</a:t>
            </a:r>
            <a:br>
              <a:rPr lang="pt-BR" sz="3200" dirty="0" smtClean="0"/>
            </a:br>
            <a:r>
              <a:rPr lang="pt-BR" sz="3200" dirty="0" smtClean="0"/>
              <a:t/>
            </a:r>
            <a:br>
              <a:rPr lang="pt-BR" sz="3200" dirty="0" smtClean="0"/>
            </a:br>
            <a:r>
              <a:rPr lang="pt-BR" sz="3200" dirty="0" smtClean="0"/>
              <a:t>VII </a:t>
            </a:r>
            <a:r>
              <a:rPr lang="pt-BR" sz="3200" dirty="0"/>
              <a:t>– deixar de liberar o valor contratado na forma e prazo indicados nos incisos do art. 31 desta Instrução Normativa;</a:t>
            </a:r>
            <a:br>
              <a:rPr lang="pt-BR" sz="3200" dirty="0"/>
            </a:br>
            <a:r>
              <a:rPr lang="pt-BR" sz="3200" b="0" dirty="0"/>
              <a:t/>
            </a:r>
            <a:br>
              <a:rPr lang="pt-BR" sz="3200" b="0" dirty="0"/>
            </a:br>
            <a:r>
              <a:rPr lang="pt-BR" sz="3200" dirty="0"/>
              <a:t>VIII – inviabilizar a quitação antecipada do contrato pelo beneficiário na forma e prazo indicados no art. 18 desta Instrução Normativa;</a:t>
            </a:r>
            <a:br>
              <a:rPr lang="pt-BR" sz="3200" dirty="0"/>
            </a:br>
            <a:r>
              <a:rPr lang="pt-BR" sz="3200" dirty="0" smtClean="0"/>
              <a:t/>
            </a:r>
            <a:br>
              <a:rPr lang="pt-BR" sz="3200" dirty="0" smtClean="0"/>
            </a:br>
            <a:r>
              <a:rPr lang="pt-BR" sz="3200" dirty="0" smtClean="0"/>
              <a:t/>
            </a:r>
            <a:br>
              <a:rPr lang="pt-BR" sz="3200" dirty="0" smtClean="0"/>
            </a:br>
            <a:r>
              <a:rPr lang="pt-BR" sz="3200" dirty="0" smtClean="0"/>
              <a:t/>
            </a:r>
            <a:br>
              <a:rPr lang="pt-BR" sz="3200" dirty="0" smtClean="0"/>
            </a:br>
            <a:r>
              <a:rPr lang="pt-BR" sz="3200" dirty="0" smtClean="0"/>
              <a:t/>
            </a:r>
            <a:br>
              <a:rPr lang="pt-BR" sz="3200" dirty="0" smtClean="0"/>
            </a:br>
            <a:r>
              <a:rPr lang="pt-BR" sz="3200" dirty="0" smtClean="0"/>
              <a:t/>
            </a:r>
            <a:br>
              <a:rPr lang="pt-BR" sz="3200" dirty="0" smtClean="0"/>
            </a:br>
            <a:r>
              <a:rPr lang="pt-BR" dirty="0" smtClean="0"/>
              <a:t/>
            </a:r>
            <a:br>
              <a:rPr lang="pt-BR" dirty="0" smtClean="0"/>
            </a:br>
            <a:endParaRPr lang="pt-BR" dirty="0"/>
          </a:p>
        </p:txBody>
      </p:sp>
      <p:sp>
        <p:nvSpPr>
          <p:cNvPr id="3" name="CaixaDeTexto 2"/>
          <p:cNvSpPr txBox="1"/>
          <p:nvPr/>
        </p:nvSpPr>
        <p:spPr>
          <a:xfrm>
            <a:off x="2333764" y="259300"/>
            <a:ext cx="7915702" cy="1077218"/>
          </a:xfrm>
          <a:prstGeom prst="rect">
            <a:avLst/>
          </a:prstGeom>
          <a:noFill/>
        </p:spPr>
        <p:txBody>
          <a:bodyPr wrap="square" rtlCol="0">
            <a:spAutoFit/>
          </a:bodyPr>
          <a:lstStyle/>
          <a:p>
            <a:pPr algn="ctr"/>
            <a:r>
              <a:rPr lang="pt-BR" sz="3200" b="1" dirty="0">
                <a:solidFill>
                  <a:srgbClr val="0070C0"/>
                </a:solidFill>
                <a:latin typeface="Segoe UI" panose="020B0502040204020203" pitchFamily="34" charset="0"/>
                <a:cs typeface="Segoe UI" panose="020B0502040204020203" pitchFamily="34" charset="0"/>
              </a:rPr>
              <a:t>Hipóteses de aplicação de penalidades de 5 (cinco) dias úteis</a:t>
            </a:r>
          </a:p>
        </p:txBody>
      </p:sp>
    </p:spTree>
    <p:extLst>
      <p:ext uri="{BB962C8B-B14F-4D97-AF65-F5344CB8AC3E}">
        <p14:creationId xmlns:p14="http://schemas.microsoft.com/office/powerpoint/2010/main" val="21337864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CB49B06-A8A0-4FCD-A8F6-83C72DA1EBE4}"/>
              </a:ext>
            </a:extLst>
          </p:cNvPr>
          <p:cNvSpPr>
            <a:spLocks noGrp="1"/>
          </p:cNvSpPr>
          <p:nvPr>
            <p:ph type="title"/>
          </p:nvPr>
        </p:nvSpPr>
        <p:spPr>
          <a:xfrm>
            <a:off x="259308" y="984784"/>
            <a:ext cx="11795760" cy="5873216"/>
          </a:xfrm>
        </p:spPr>
        <p:txBody>
          <a:bodyPr>
            <a:noAutofit/>
          </a:bodyPr>
          <a:lstStyle/>
          <a:p>
            <a:r>
              <a:rPr lang="pt-BR" sz="3200" dirty="0" smtClean="0"/>
              <a:t/>
            </a:r>
            <a:br>
              <a:rPr lang="pt-BR" sz="3200" dirty="0" smtClean="0"/>
            </a:br>
            <a:r>
              <a:rPr lang="pt-BR" sz="3200" dirty="0"/>
              <a:t/>
            </a:r>
            <a:br>
              <a:rPr lang="pt-BR" sz="3200" dirty="0"/>
            </a:br>
            <a:r>
              <a:rPr lang="pt-BR" sz="3200" dirty="0" smtClean="0"/>
              <a:t/>
            </a:r>
            <a:br>
              <a:rPr lang="pt-BR" sz="3200" dirty="0" smtClean="0"/>
            </a:br>
            <a:r>
              <a:rPr lang="pt-BR" sz="3200" dirty="0" smtClean="0"/>
              <a:t/>
            </a:r>
            <a:br>
              <a:rPr lang="pt-BR" sz="3200" dirty="0" smtClean="0"/>
            </a:br>
            <a:r>
              <a:rPr lang="pt-BR" sz="3200" dirty="0"/>
              <a:t/>
            </a:r>
            <a:br>
              <a:rPr lang="pt-BR" sz="3200" dirty="0"/>
            </a:br>
            <a:r>
              <a:rPr lang="pt-BR" sz="3200" dirty="0" smtClean="0"/>
              <a:t/>
            </a:r>
            <a:br>
              <a:rPr lang="pt-BR" sz="3200" dirty="0" smtClean="0"/>
            </a:br>
            <a:r>
              <a:rPr lang="pt-BR" sz="3200" dirty="0"/>
              <a:t/>
            </a:r>
            <a:br>
              <a:rPr lang="pt-BR" sz="3200" dirty="0"/>
            </a:br>
            <a:r>
              <a:rPr lang="pt-BR" sz="3200" dirty="0" smtClean="0"/>
              <a:t/>
            </a:r>
            <a:br>
              <a:rPr lang="pt-BR" sz="3200" dirty="0" smtClean="0"/>
            </a:br>
            <a:r>
              <a:rPr lang="pt-BR" sz="3200" dirty="0" smtClean="0"/>
              <a:t>IX </a:t>
            </a:r>
            <a:r>
              <a:rPr lang="pt-BR" sz="3200" dirty="0"/>
              <a:t>– deixar de apresentar, quando solicitado nos termos do art. 45 desta Instrução Normativa, o contrato que instrumentaliza a operação de crédito ou qualquer outro documento necessário à averbação, ou ainda, esclarecimentos quanto à regularidade da operação ou atendimento a solicitação de órgãos externos;</a:t>
            </a:r>
            <a:br>
              <a:rPr lang="pt-BR" sz="3200" dirty="0"/>
            </a:br>
            <a:r>
              <a:rPr lang="pt-BR" sz="3200" dirty="0"/>
              <a:t/>
            </a:r>
            <a:br>
              <a:rPr lang="pt-BR" sz="3200" dirty="0"/>
            </a:br>
            <a:r>
              <a:rPr lang="pt-BR" sz="3200" dirty="0"/>
              <a:t>X – deixar de proceder, tempestivamente, à devolução de importâncias cobradas a maior ou em desacordo com o previsto no inciso III do §1° e §2° do art. 49 desta Instrução Normativa, devidamente atualizadas;</a:t>
            </a:r>
            <a:br>
              <a:rPr lang="pt-BR" sz="3200" dirty="0"/>
            </a:br>
            <a:r>
              <a:rPr lang="pt-BR" sz="3200" dirty="0"/>
              <a:t/>
            </a:r>
            <a:br>
              <a:rPr lang="pt-BR" sz="3200" dirty="0"/>
            </a:br>
            <a:r>
              <a:rPr lang="pt-BR" sz="3200" dirty="0" smtClean="0"/>
              <a:t/>
            </a:r>
            <a:br>
              <a:rPr lang="pt-BR" sz="3200" dirty="0" smtClean="0"/>
            </a:br>
            <a:r>
              <a:rPr lang="pt-BR" sz="3200" dirty="0" smtClean="0"/>
              <a:t/>
            </a:r>
            <a:br>
              <a:rPr lang="pt-BR" sz="3200" dirty="0" smtClean="0"/>
            </a:br>
            <a:r>
              <a:rPr lang="pt-BR" sz="3200" dirty="0" smtClean="0"/>
              <a:t/>
            </a:r>
            <a:br>
              <a:rPr lang="pt-BR" sz="3200" dirty="0" smtClean="0"/>
            </a:br>
            <a:r>
              <a:rPr lang="pt-BR" sz="3200" dirty="0" smtClean="0"/>
              <a:t/>
            </a:r>
            <a:br>
              <a:rPr lang="pt-BR" sz="3200" dirty="0" smtClean="0"/>
            </a:br>
            <a:r>
              <a:rPr lang="pt-BR" dirty="0" smtClean="0"/>
              <a:t/>
            </a:r>
            <a:br>
              <a:rPr lang="pt-BR" dirty="0" smtClean="0"/>
            </a:br>
            <a:endParaRPr lang="pt-BR" dirty="0"/>
          </a:p>
        </p:txBody>
      </p:sp>
      <p:sp>
        <p:nvSpPr>
          <p:cNvPr id="3" name="CaixaDeTexto 2"/>
          <p:cNvSpPr txBox="1"/>
          <p:nvPr/>
        </p:nvSpPr>
        <p:spPr>
          <a:xfrm>
            <a:off x="2333764" y="259300"/>
            <a:ext cx="7915702" cy="1077218"/>
          </a:xfrm>
          <a:prstGeom prst="rect">
            <a:avLst/>
          </a:prstGeom>
          <a:noFill/>
        </p:spPr>
        <p:txBody>
          <a:bodyPr wrap="square" rtlCol="0">
            <a:spAutoFit/>
          </a:bodyPr>
          <a:lstStyle/>
          <a:p>
            <a:pPr algn="ctr"/>
            <a:r>
              <a:rPr lang="pt-BR" sz="3200" b="1" dirty="0" smtClean="0">
                <a:solidFill>
                  <a:srgbClr val="0070C0"/>
                </a:solidFill>
                <a:latin typeface="Segoe UI" panose="020B0502040204020203" pitchFamily="34" charset="0"/>
                <a:ea typeface="+mj-ea"/>
                <a:cs typeface="Segoe UI" panose="020B0502040204020203" pitchFamily="34" charset="0"/>
              </a:rPr>
              <a:t>Hipóteses de aplicação de penalidades de 5 </a:t>
            </a:r>
            <a:r>
              <a:rPr lang="pt-BR" sz="3200" b="1" dirty="0">
                <a:solidFill>
                  <a:srgbClr val="0070C0"/>
                </a:solidFill>
                <a:latin typeface="Segoe UI" panose="020B0502040204020203" pitchFamily="34" charset="0"/>
                <a:ea typeface="+mj-ea"/>
                <a:cs typeface="Segoe UI" panose="020B0502040204020203" pitchFamily="34" charset="0"/>
              </a:rPr>
              <a:t>(cinco) dias úteis</a:t>
            </a:r>
          </a:p>
        </p:txBody>
      </p:sp>
    </p:spTree>
    <p:extLst>
      <p:ext uri="{BB962C8B-B14F-4D97-AF65-F5344CB8AC3E}">
        <p14:creationId xmlns:p14="http://schemas.microsoft.com/office/powerpoint/2010/main" val="13396277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CB49B06-A8A0-4FCD-A8F6-83C72DA1EBE4}"/>
              </a:ext>
            </a:extLst>
          </p:cNvPr>
          <p:cNvSpPr>
            <a:spLocks noGrp="1"/>
          </p:cNvSpPr>
          <p:nvPr>
            <p:ph type="title"/>
          </p:nvPr>
        </p:nvSpPr>
        <p:spPr>
          <a:xfrm>
            <a:off x="259308" y="984784"/>
            <a:ext cx="11795760" cy="5873216"/>
          </a:xfrm>
        </p:spPr>
        <p:txBody>
          <a:bodyPr>
            <a:noAutofit/>
          </a:bodyPr>
          <a:lstStyle/>
          <a:p>
            <a:r>
              <a:rPr lang="pt-BR" sz="3200" dirty="0" smtClean="0"/>
              <a:t/>
            </a:r>
            <a:br>
              <a:rPr lang="pt-BR" sz="3200" dirty="0" smtClean="0"/>
            </a:br>
            <a:r>
              <a:rPr lang="pt-BR" sz="3200" dirty="0"/>
              <a:t/>
            </a:r>
            <a:br>
              <a:rPr lang="pt-BR" sz="3200" dirty="0"/>
            </a:br>
            <a:r>
              <a:rPr lang="pt-BR" sz="3200" dirty="0" smtClean="0"/>
              <a:t/>
            </a:r>
            <a:br>
              <a:rPr lang="pt-BR" sz="3200" dirty="0" smtClean="0"/>
            </a:br>
            <a:r>
              <a:rPr lang="pt-BR" sz="3200" dirty="0" smtClean="0"/>
              <a:t/>
            </a:r>
            <a:br>
              <a:rPr lang="pt-BR" sz="3200" dirty="0" smtClean="0"/>
            </a:br>
            <a:r>
              <a:rPr lang="pt-BR" sz="3200" dirty="0"/>
              <a:t/>
            </a:r>
            <a:br>
              <a:rPr lang="pt-BR" sz="3200" dirty="0"/>
            </a:br>
            <a:r>
              <a:rPr lang="pt-BR" sz="3200" dirty="0" smtClean="0"/>
              <a:t/>
            </a:r>
            <a:br>
              <a:rPr lang="pt-BR" sz="3200" dirty="0" smtClean="0"/>
            </a:br>
            <a:r>
              <a:rPr lang="pt-BR" sz="3200" dirty="0" smtClean="0"/>
              <a:t>XI </a:t>
            </a:r>
            <a:r>
              <a:rPr lang="pt-BR" sz="3200" dirty="0"/>
              <a:t>–  deixar de proceder à exclusão dos descontos, descumprido com o que determina o art. 18, §2º e  art. 49, § 1º, II  desta Instrução Normativa;</a:t>
            </a:r>
            <a:br>
              <a:rPr lang="pt-BR" sz="3200" dirty="0"/>
            </a:br>
            <a:r>
              <a:rPr lang="pt-BR" sz="3200" dirty="0"/>
              <a:t/>
            </a:r>
            <a:br>
              <a:rPr lang="pt-BR" sz="3200" dirty="0"/>
            </a:br>
            <a:r>
              <a:rPr lang="pt-BR" sz="3200" dirty="0"/>
              <a:t>XII – deixar de responder, tempestivamente, às reclamações registradas pelos beneficiários na plataforma consumidor.gov.br, ou respondê-las de forma não conclusiva ou deixar de apresentar os documentos pertinentes, tratados no Capítulo VI;</a:t>
            </a:r>
            <a:br>
              <a:rPr lang="pt-BR" sz="3200" dirty="0"/>
            </a:br>
            <a:r>
              <a:rPr lang="pt-BR" sz="3200" dirty="0"/>
              <a:t/>
            </a:r>
            <a:br>
              <a:rPr lang="pt-BR" sz="3200" dirty="0"/>
            </a:br>
            <a:r>
              <a:rPr lang="pt-BR" sz="3200" dirty="0" smtClean="0"/>
              <a:t/>
            </a:r>
            <a:br>
              <a:rPr lang="pt-BR" sz="3200" dirty="0" smtClean="0"/>
            </a:br>
            <a:r>
              <a:rPr lang="pt-BR" sz="3200" dirty="0" smtClean="0"/>
              <a:t/>
            </a:r>
            <a:br>
              <a:rPr lang="pt-BR" sz="3200" dirty="0" smtClean="0"/>
            </a:br>
            <a:r>
              <a:rPr lang="pt-BR" sz="3200" dirty="0" smtClean="0"/>
              <a:t/>
            </a:r>
            <a:br>
              <a:rPr lang="pt-BR" sz="3200" dirty="0" smtClean="0"/>
            </a:br>
            <a:r>
              <a:rPr lang="pt-BR" sz="3200" dirty="0" smtClean="0"/>
              <a:t/>
            </a:r>
            <a:br>
              <a:rPr lang="pt-BR" sz="3200" dirty="0" smtClean="0"/>
            </a:br>
            <a:r>
              <a:rPr lang="pt-BR" dirty="0" smtClean="0"/>
              <a:t/>
            </a:r>
            <a:br>
              <a:rPr lang="pt-BR" dirty="0" smtClean="0"/>
            </a:br>
            <a:endParaRPr lang="pt-BR" dirty="0"/>
          </a:p>
        </p:txBody>
      </p:sp>
      <p:sp>
        <p:nvSpPr>
          <p:cNvPr id="3" name="CaixaDeTexto 2"/>
          <p:cNvSpPr txBox="1"/>
          <p:nvPr/>
        </p:nvSpPr>
        <p:spPr>
          <a:xfrm>
            <a:off x="2333764" y="259300"/>
            <a:ext cx="7915702" cy="1077218"/>
          </a:xfrm>
          <a:prstGeom prst="rect">
            <a:avLst/>
          </a:prstGeom>
          <a:noFill/>
        </p:spPr>
        <p:txBody>
          <a:bodyPr wrap="square" rtlCol="0">
            <a:spAutoFit/>
          </a:bodyPr>
          <a:lstStyle/>
          <a:p>
            <a:pPr algn="ctr"/>
            <a:r>
              <a:rPr lang="pt-BR" sz="3200" b="1" dirty="0">
                <a:solidFill>
                  <a:srgbClr val="0070C0"/>
                </a:solidFill>
                <a:latin typeface="Segoe UI" panose="020B0502040204020203" pitchFamily="34" charset="0"/>
                <a:cs typeface="Segoe UI" panose="020B0502040204020203" pitchFamily="34" charset="0"/>
              </a:rPr>
              <a:t>Hipóteses de aplicação de penalidades de 5 (cinco) dias úteis</a:t>
            </a:r>
          </a:p>
        </p:txBody>
      </p:sp>
      <p:sp>
        <p:nvSpPr>
          <p:cNvPr id="4" name="CaixaDeTexto 3"/>
          <p:cNvSpPr txBox="1"/>
          <p:nvPr/>
        </p:nvSpPr>
        <p:spPr>
          <a:xfrm>
            <a:off x="10781797" y="5952698"/>
            <a:ext cx="1337481" cy="307777"/>
          </a:xfrm>
          <a:prstGeom prst="rect">
            <a:avLst/>
          </a:prstGeom>
          <a:noFill/>
        </p:spPr>
        <p:txBody>
          <a:bodyPr wrap="square" rtlCol="0">
            <a:spAutoFit/>
          </a:bodyPr>
          <a:lstStyle/>
          <a:p>
            <a:pPr algn="r"/>
            <a:r>
              <a:rPr lang="pt-BR" sz="1400" b="1" dirty="0" smtClean="0">
                <a:solidFill>
                  <a:srgbClr val="0070C0"/>
                </a:solidFill>
                <a:latin typeface="Segoe UI" panose="020B0502040204020203" pitchFamily="34" charset="0"/>
                <a:ea typeface="+mj-ea"/>
                <a:cs typeface="Segoe UI" panose="020B0502040204020203" pitchFamily="34" charset="0"/>
                <a:hlinkClick r:id="rId2" action="ppaction://hlinksldjump"/>
              </a:rPr>
              <a:t>Voltar</a:t>
            </a:r>
            <a:endParaRPr lang="pt-BR" sz="1400" b="1" dirty="0">
              <a:solidFill>
                <a:srgbClr val="0070C0"/>
              </a:solidFill>
              <a:latin typeface="Segoe UI" panose="020B0502040204020203" pitchFamily="34" charset="0"/>
              <a:ea typeface="+mj-ea"/>
              <a:cs typeface="Segoe UI" panose="020B0502040204020203" pitchFamily="34" charset="0"/>
            </a:endParaRPr>
          </a:p>
        </p:txBody>
      </p:sp>
    </p:spTree>
    <p:extLst>
      <p:ext uri="{BB962C8B-B14F-4D97-AF65-F5344CB8AC3E}">
        <p14:creationId xmlns:p14="http://schemas.microsoft.com/office/powerpoint/2010/main" val="158588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CB49B06-A8A0-4FCD-A8F6-83C72DA1EBE4}"/>
              </a:ext>
            </a:extLst>
          </p:cNvPr>
          <p:cNvSpPr>
            <a:spLocks noGrp="1"/>
          </p:cNvSpPr>
          <p:nvPr>
            <p:ph type="title"/>
          </p:nvPr>
        </p:nvSpPr>
        <p:spPr>
          <a:xfrm>
            <a:off x="259308" y="984784"/>
            <a:ext cx="11795760" cy="5873216"/>
          </a:xfrm>
        </p:spPr>
        <p:txBody>
          <a:bodyPr>
            <a:noAutofit/>
          </a:bodyPr>
          <a:lstStyle/>
          <a:p>
            <a:r>
              <a:rPr lang="pt-BR" sz="3200" dirty="0" smtClean="0"/>
              <a:t/>
            </a:r>
            <a:br>
              <a:rPr lang="pt-BR" sz="3200" dirty="0" smtClean="0"/>
            </a:br>
            <a:r>
              <a:rPr lang="pt-BR" sz="3200" dirty="0"/>
              <a:t/>
            </a:r>
            <a:br>
              <a:rPr lang="pt-BR" sz="3200" dirty="0"/>
            </a:br>
            <a:r>
              <a:rPr lang="pt-BR" sz="3200" dirty="0" smtClean="0"/>
              <a:t/>
            </a:r>
            <a:br>
              <a:rPr lang="pt-BR" sz="3200" dirty="0" smtClean="0"/>
            </a:br>
            <a:r>
              <a:rPr lang="pt-BR" sz="3200" dirty="0" smtClean="0"/>
              <a:t/>
            </a:r>
            <a:br>
              <a:rPr lang="pt-BR" sz="3200" dirty="0" smtClean="0"/>
            </a:br>
            <a:r>
              <a:rPr lang="pt-BR" sz="3200" dirty="0"/>
              <a:t/>
            </a:r>
            <a:br>
              <a:rPr lang="pt-BR" sz="3200" dirty="0"/>
            </a:br>
            <a:r>
              <a:rPr lang="pt-BR" sz="3200" dirty="0" smtClean="0"/>
              <a:t/>
            </a:r>
            <a:br>
              <a:rPr lang="pt-BR" sz="3200" dirty="0" smtClean="0"/>
            </a:br>
            <a:r>
              <a:rPr lang="pt-BR" sz="3200" dirty="0"/>
              <a:t>XIII – não observar as regras de funcionamento da plataforma consumidor.gov.br que impliquem a desativação temporária ou definitiva do cadastro da instituição financeira, contrariando o disposto no §4°, art. 27;</a:t>
            </a:r>
            <a:br>
              <a:rPr lang="pt-BR" sz="3200" dirty="0"/>
            </a:br>
            <a:r>
              <a:rPr lang="pt-BR" sz="3200" dirty="0"/>
              <a:t/>
            </a:r>
            <a:br>
              <a:rPr lang="pt-BR" sz="3200" dirty="0"/>
            </a:br>
            <a:r>
              <a:rPr lang="pt-BR" sz="3200" dirty="0"/>
              <a:t>XIV – descumprir as cláusulas do acordo de cooperação técnica, normas ou instruções expedidas pelo INSS, não tratadas especificamente nesta Instrução Normativa, e a legislação em vigor sobre a matéria;</a:t>
            </a:r>
            <a:br>
              <a:rPr lang="pt-BR" sz="3200" dirty="0"/>
            </a:br>
            <a:r>
              <a:rPr lang="pt-BR" sz="3200" dirty="0"/>
              <a:t/>
            </a:r>
            <a:br>
              <a:rPr lang="pt-BR" sz="3200" dirty="0"/>
            </a:br>
            <a:r>
              <a:rPr lang="pt-BR" sz="3200" dirty="0" smtClean="0"/>
              <a:t/>
            </a:r>
            <a:br>
              <a:rPr lang="pt-BR" sz="3200" dirty="0" smtClean="0"/>
            </a:br>
            <a:r>
              <a:rPr lang="pt-BR" sz="3200" dirty="0" smtClean="0"/>
              <a:t/>
            </a:r>
            <a:br>
              <a:rPr lang="pt-BR" sz="3200" dirty="0" smtClean="0"/>
            </a:br>
            <a:r>
              <a:rPr lang="pt-BR" sz="3200" dirty="0" smtClean="0"/>
              <a:t/>
            </a:r>
            <a:br>
              <a:rPr lang="pt-BR" sz="3200" dirty="0" smtClean="0"/>
            </a:br>
            <a:r>
              <a:rPr lang="pt-BR" sz="3200" dirty="0" smtClean="0"/>
              <a:t/>
            </a:r>
            <a:br>
              <a:rPr lang="pt-BR" sz="3200" dirty="0" smtClean="0"/>
            </a:br>
            <a:r>
              <a:rPr lang="pt-BR" dirty="0" smtClean="0"/>
              <a:t/>
            </a:r>
            <a:br>
              <a:rPr lang="pt-BR" dirty="0" smtClean="0"/>
            </a:br>
            <a:endParaRPr lang="pt-BR" dirty="0"/>
          </a:p>
        </p:txBody>
      </p:sp>
      <p:sp>
        <p:nvSpPr>
          <p:cNvPr id="3" name="CaixaDeTexto 2"/>
          <p:cNvSpPr txBox="1"/>
          <p:nvPr/>
        </p:nvSpPr>
        <p:spPr>
          <a:xfrm>
            <a:off x="2333764" y="290278"/>
            <a:ext cx="7915702" cy="1077218"/>
          </a:xfrm>
          <a:prstGeom prst="rect">
            <a:avLst/>
          </a:prstGeom>
          <a:noFill/>
        </p:spPr>
        <p:txBody>
          <a:bodyPr wrap="square" rtlCol="0">
            <a:spAutoFit/>
          </a:bodyPr>
          <a:lstStyle/>
          <a:p>
            <a:pPr algn="ctr"/>
            <a:r>
              <a:rPr lang="pt-BR" sz="3200" b="1" dirty="0">
                <a:solidFill>
                  <a:srgbClr val="0070C0"/>
                </a:solidFill>
                <a:latin typeface="Segoe UI" panose="020B0502040204020203" pitchFamily="34" charset="0"/>
                <a:cs typeface="Segoe UI" panose="020B0502040204020203" pitchFamily="34" charset="0"/>
              </a:rPr>
              <a:t>Hipóteses de aplicação de </a:t>
            </a:r>
            <a:r>
              <a:rPr lang="pt-BR" sz="3200" b="1" dirty="0" smtClean="0">
                <a:solidFill>
                  <a:srgbClr val="0070C0"/>
                </a:solidFill>
                <a:latin typeface="Segoe UI" panose="020B0502040204020203" pitchFamily="34" charset="0"/>
                <a:cs typeface="Segoe UI" panose="020B0502040204020203" pitchFamily="34" charset="0"/>
              </a:rPr>
              <a:t>penalidades de no m</a:t>
            </a:r>
            <a:r>
              <a:rPr lang="pt-BR" sz="3200" b="1" dirty="0" smtClean="0">
                <a:solidFill>
                  <a:srgbClr val="0070C0"/>
                </a:solidFill>
                <a:latin typeface="Segoe UI" panose="020B0502040204020203" pitchFamily="34" charset="0"/>
                <a:ea typeface="+mj-ea"/>
                <a:cs typeface="Segoe UI" panose="020B0502040204020203" pitchFamily="34" charset="0"/>
              </a:rPr>
              <a:t>ínimo </a:t>
            </a:r>
            <a:r>
              <a:rPr lang="pt-BR" sz="3200" b="1" dirty="0">
                <a:solidFill>
                  <a:srgbClr val="0070C0"/>
                </a:solidFill>
                <a:latin typeface="Segoe UI" panose="020B0502040204020203" pitchFamily="34" charset="0"/>
                <a:ea typeface="+mj-ea"/>
                <a:cs typeface="Segoe UI" panose="020B0502040204020203" pitchFamily="34" charset="0"/>
              </a:rPr>
              <a:t>de 5 </a:t>
            </a:r>
            <a:r>
              <a:rPr lang="pt-BR" sz="3200" b="1" dirty="0" smtClean="0">
                <a:solidFill>
                  <a:srgbClr val="0070C0"/>
                </a:solidFill>
                <a:latin typeface="Segoe UI" panose="020B0502040204020203" pitchFamily="34" charset="0"/>
                <a:ea typeface="+mj-ea"/>
                <a:cs typeface="Segoe UI" panose="020B0502040204020203" pitchFamily="34" charset="0"/>
              </a:rPr>
              <a:t>(cinco) dias </a:t>
            </a:r>
            <a:r>
              <a:rPr lang="pt-BR" sz="3200" b="1" dirty="0">
                <a:solidFill>
                  <a:srgbClr val="0070C0"/>
                </a:solidFill>
                <a:latin typeface="Segoe UI" panose="020B0502040204020203" pitchFamily="34" charset="0"/>
                <a:ea typeface="+mj-ea"/>
                <a:cs typeface="Segoe UI" panose="020B0502040204020203" pitchFamily="34" charset="0"/>
              </a:rPr>
              <a:t>úteis</a:t>
            </a:r>
          </a:p>
        </p:txBody>
      </p:sp>
    </p:spTree>
    <p:extLst>
      <p:ext uri="{BB962C8B-B14F-4D97-AF65-F5344CB8AC3E}">
        <p14:creationId xmlns:p14="http://schemas.microsoft.com/office/powerpoint/2010/main" val="15566542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CB49B06-A8A0-4FCD-A8F6-83C72DA1EBE4}"/>
              </a:ext>
            </a:extLst>
          </p:cNvPr>
          <p:cNvSpPr>
            <a:spLocks noGrp="1"/>
          </p:cNvSpPr>
          <p:nvPr>
            <p:ph type="title"/>
          </p:nvPr>
        </p:nvSpPr>
        <p:spPr>
          <a:xfrm>
            <a:off x="259308" y="984784"/>
            <a:ext cx="11795760" cy="5873216"/>
          </a:xfrm>
        </p:spPr>
        <p:txBody>
          <a:bodyPr>
            <a:noAutofit/>
          </a:bodyPr>
          <a:lstStyle/>
          <a:p>
            <a:r>
              <a:rPr lang="pt-BR" sz="3200" dirty="0" smtClean="0"/>
              <a:t/>
            </a:r>
            <a:br>
              <a:rPr lang="pt-BR" sz="3200" dirty="0" smtClean="0"/>
            </a:br>
            <a:r>
              <a:rPr lang="pt-BR" sz="3200" dirty="0"/>
              <a:t/>
            </a:r>
            <a:br>
              <a:rPr lang="pt-BR" sz="3200" dirty="0"/>
            </a:br>
            <a:r>
              <a:rPr lang="pt-BR" sz="3200" dirty="0" smtClean="0"/>
              <a:t/>
            </a:r>
            <a:br>
              <a:rPr lang="pt-BR" sz="3200" dirty="0" smtClean="0"/>
            </a:br>
            <a:r>
              <a:rPr lang="pt-BR" sz="3200" dirty="0" smtClean="0"/>
              <a:t/>
            </a:r>
            <a:br>
              <a:rPr lang="pt-BR" sz="3200" dirty="0" smtClean="0"/>
            </a:br>
            <a:r>
              <a:rPr lang="pt-BR" sz="3200" dirty="0"/>
              <a:t/>
            </a:r>
            <a:br>
              <a:rPr lang="pt-BR" sz="3200" dirty="0"/>
            </a:br>
            <a:r>
              <a:rPr lang="pt-BR" sz="3200" dirty="0" smtClean="0"/>
              <a:t/>
            </a:r>
            <a:br>
              <a:rPr lang="pt-BR" sz="3200" dirty="0" smtClean="0"/>
            </a:br>
            <a:r>
              <a:rPr lang="pt-BR" sz="3200" dirty="0"/>
              <a:t>XV – deixar de contratar, anualmente, auditoria (externa/interna) para avaliação da qualidade dos serviços prestados pelos correspondentes bancários, com inobservância à regra do art. 34, § 3º desta Instrução Normativa;</a:t>
            </a:r>
            <a:br>
              <a:rPr lang="pt-BR" sz="3200" dirty="0"/>
            </a:br>
            <a:r>
              <a:rPr lang="pt-BR" sz="3200" dirty="0"/>
              <a:t/>
            </a:r>
            <a:br>
              <a:rPr lang="pt-BR" sz="3200" dirty="0"/>
            </a:br>
            <a:r>
              <a:rPr lang="pt-BR" sz="3200" dirty="0"/>
              <a:t>XVI – deixar de manter todas as condições de habilitação e qualificação exigidas para a celebração do ACT, previstas no art. 27 desta Instrução Normativa;</a:t>
            </a:r>
            <a:br>
              <a:rPr lang="pt-BR" sz="3200" dirty="0"/>
            </a:br>
            <a:r>
              <a:rPr lang="pt-BR" sz="3200" dirty="0"/>
              <a:t/>
            </a:r>
            <a:br>
              <a:rPr lang="pt-BR" sz="3200" dirty="0"/>
            </a:br>
            <a:r>
              <a:rPr lang="pt-BR" sz="3200" dirty="0" smtClean="0"/>
              <a:t/>
            </a:r>
            <a:br>
              <a:rPr lang="pt-BR" sz="3200" dirty="0" smtClean="0"/>
            </a:br>
            <a:r>
              <a:rPr lang="pt-BR" sz="3200" dirty="0" smtClean="0"/>
              <a:t/>
            </a:r>
            <a:br>
              <a:rPr lang="pt-BR" sz="3200" dirty="0" smtClean="0"/>
            </a:br>
            <a:r>
              <a:rPr lang="pt-BR" sz="3200" dirty="0" smtClean="0"/>
              <a:t/>
            </a:r>
            <a:br>
              <a:rPr lang="pt-BR" sz="3200" dirty="0" smtClean="0"/>
            </a:br>
            <a:r>
              <a:rPr lang="pt-BR" dirty="0" smtClean="0"/>
              <a:t/>
            </a:r>
            <a:br>
              <a:rPr lang="pt-BR" dirty="0" smtClean="0"/>
            </a:br>
            <a:endParaRPr lang="pt-BR" dirty="0"/>
          </a:p>
        </p:txBody>
      </p:sp>
      <p:sp>
        <p:nvSpPr>
          <p:cNvPr id="3" name="CaixaDeTexto 2"/>
          <p:cNvSpPr txBox="1"/>
          <p:nvPr/>
        </p:nvSpPr>
        <p:spPr>
          <a:xfrm>
            <a:off x="2333764" y="290278"/>
            <a:ext cx="7915702" cy="1077218"/>
          </a:xfrm>
          <a:prstGeom prst="rect">
            <a:avLst/>
          </a:prstGeom>
          <a:noFill/>
        </p:spPr>
        <p:txBody>
          <a:bodyPr wrap="square" rtlCol="0">
            <a:spAutoFit/>
          </a:bodyPr>
          <a:lstStyle/>
          <a:p>
            <a:pPr algn="ctr"/>
            <a:r>
              <a:rPr lang="pt-BR" sz="3200" b="1" dirty="0">
                <a:solidFill>
                  <a:srgbClr val="0070C0"/>
                </a:solidFill>
                <a:latin typeface="Segoe UI" panose="020B0502040204020203" pitchFamily="34" charset="0"/>
                <a:cs typeface="Segoe UI" panose="020B0502040204020203" pitchFamily="34" charset="0"/>
              </a:rPr>
              <a:t>Hipóteses de aplicação de penalidades de no m</a:t>
            </a:r>
            <a:r>
              <a:rPr lang="pt-BR" sz="3200" b="1" dirty="0">
                <a:solidFill>
                  <a:srgbClr val="0070C0"/>
                </a:solidFill>
                <a:latin typeface="Segoe UI" panose="020B0502040204020203" pitchFamily="34" charset="0"/>
                <a:cs typeface="Segoe UI" panose="020B0502040204020203" pitchFamily="34" charset="0"/>
              </a:rPr>
              <a:t>ínimo de 5 (cinco) dias úteis</a:t>
            </a:r>
          </a:p>
        </p:txBody>
      </p:sp>
      <p:sp>
        <p:nvSpPr>
          <p:cNvPr id="4" name="CaixaDeTexto 3"/>
          <p:cNvSpPr txBox="1"/>
          <p:nvPr/>
        </p:nvSpPr>
        <p:spPr>
          <a:xfrm>
            <a:off x="10781797" y="5952698"/>
            <a:ext cx="1337481" cy="307777"/>
          </a:xfrm>
          <a:prstGeom prst="rect">
            <a:avLst/>
          </a:prstGeom>
          <a:noFill/>
        </p:spPr>
        <p:txBody>
          <a:bodyPr wrap="square" rtlCol="0">
            <a:spAutoFit/>
          </a:bodyPr>
          <a:lstStyle/>
          <a:p>
            <a:pPr algn="r"/>
            <a:r>
              <a:rPr lang="pt-BR" sz="1400" b="1" dirty="0" smtClean="0">
                <a:solidFill>
                  <a:srgbClr val="0070C0"/>
                </a:solidFill>
                <a:latin typeface="Segoe UI" panose="020B0502040204020203" pitchFamily="34" charset="0"/>
                <a:ea typeface="+mj-ea"/>
                <a:cs typeface="Segoe UI" panose="020B0502040204020203" pitchFamily="34" charset="0"/>
                <a:hlinkClick r:id="rId2" action="ppaction://hlinksldjump"/>
              </a:rPr>
              <a:t>Voltar</a:t>
            </a:r>
            <a:endParaRPr lang="pt-BR" sz="1400" b="1" dirty="0">
              <a:solidFill>
                <a:srgbClr val="0070C0"/>
              </a:solidFill>
              <a:latin typeface="Segoe UI" panose="020B0502040204020203" pitchFamily="34" charset="0"/>
              <a:ea typeface="+mj-ea"/>
              <a:cs typeface="Segoe UI" panose="020B0502040204020203" pitchFamily="34" charset="0"/>
            </a:endParaRPr>
          </a:p>
        </p:txBody>
      </p:sp>
    </p:spTree>
    <p:extLst>
      <p:ext uri="{BB962C8B-B14F-4D97-AF65-F5344CB8AC3E}">
        <p14:creationId xmlns:p14="http://schemas.microsoft.com/office/powerpoint/2010/main" val="34165118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CB49B06-A8A0-4FCD-A8F6-83C72DA1EBE4}"/>
              </a:ext>
            </a:extLst>
          </p:cNvPr>
          <p:cNvSpPr>
            <a:spLocks noGrp="1"/>
          </p:cNvSpPr>
          <p:nvPr>
            <p:ph type="title"/>
          </p:nvPr>
        </p:nvSpPr>
        <p:spPr>
          <a:xfrm>
            <a:off x="259308" y="984784"/>
            <a:ext cx="11795760" cy="5873216"/>
          </a:xfrm>
        </p:spPr>
        <p:txBody>
          <a:bodyPr>
            <a:noAutofit/>
          </a:bodyPr>
          <a:lstStyle/>
          <a:p>
            <a:r>
              <a:rPr lang="pt-BR" sz="3200" dirty="0" smtClean="0"/>
              <a:t/>
            </a:r>
            <a:br>
              <a:rPr lang="pt-BR" sz="3200" dirty="0" smtClean="0"/>
            </a:br>
            <a:r>
              <a:rPr lang="pt-BR" sz="3200" dirty="0"/>
              <a:t/>
            </a:r>
            <a:br>
              <a:rPr lang="pt-BR" sz="3200" dirty="0"/>
            </a:br>
            <a:r>
              <a:rPr lang="pt-BR" sz="3200" dirty="0" smtClean="0"/>
              <a:t/>
            </a:r>
            <a:br>
              <a:rPr lang="pt-BR" sz="3200" dirty="0" smtClean="0"/>
            </a:br>
            <a:r>
              <a:rPr lang="pt-BR" sz="3200" dirty="0" smtClean="0"/>
              <a:t/>
            </a:r>
            <a:br>
              <a:rPr lang="pt-BR" sz="3200" dirty="0" smtClean="0"/>
            </a:br>
            <a:r>
              <a:rPr lang="pt-BR" sz="3200" dirty="0"/>
              <a:t/>
            </a:r>
            <a:br>
              <a:rPr lang="pt-BR" sz="3200" dirty="0"/>
            </a:br>
            <a:r>
              <a:rPr lang="pt-BR" sz="3200" dirty="0" smtClean="0"/>
              <a:t/>
            </a:r>
            <a:br>
              <a:rPr lang="pt-BR" sz="3200" dirty="0" smtClean="0"/>
            </a:br>
            <a:r>
              <a:rPr lang="pt-BR" sz="3200" dirty="0"/>
              <a:t>XVIII – enviar o comando de averbação para efetuar descontos no benefício previdenciário e/ou efetuar depósito na conta bancária do beneficiário decorrentes de contratação irregular de crédito consignado, não autorizada na forma prevista no art. 9°;</a:t>
            </a:r>
            <a:br>
              <a:rPr lang="pt-BR" sz="3200" dirty="0"/>
            </a:br>
            <a:r>
              <a:rPr lang="pt-BR" sz="3200" dirty="0"/>
              <a:t/>
            </a:r>
            <a:br>
              <a:rPr lang="pt-BR" sz="3200" dirty="0"/>
            </a:br>
            <a:r>
              <a:rPr lang="pt-BR" sz="3200" dirty="0" smtClean="0"/>
              <a:t/>
            </a:r>
            <a:br>
              <a:rPr lang="pt-BR" sz="3200" dirty="0" smtClean="0"/>
            </a:br>
            <a:r>
              <a:rPr lang="pt-BR" sz="3200" dirty="0" smtClean="0"/>
              <a:t/>
            </a:r>
            <a:br>
              <a:rPr lang="pt-BR" sz="3200" dirty="0" smtClean="0"/>
            </a:br>
            <a:r>
              <a:rPr lang="pt-BR" sz="3200" dirty="0" smtClean="0"/>
              <a:t/>
            </a:r>
            <a:br>
              <a:rPr lang="pt-BR" sz="3200" dirty="0" smtClean="0"/>
            </a:br>
            <a:r>
              <a:rPr lang="pt-BR" dirty="0" smtClean="0"/>
              <a:t/>
            </a:r>
            <a:br>
              <a:rPr lang="pt-BR" dirty="0" smtClean="0"/>
            </a:br>
            <a:endParaRPr lang="pt-BR" dirty="0"/>
          </a:p>
        </p:txBody>
      </p:sp>
      <p:sp>
        <p:nvSpPr>
          <p:cNvPr id="3" name="CaixaDeTexto 2"/>
          <p:cNvSpPr txBox="1"/>
          <p:nvPr/>
        </p:nvSpPr>
        <p:spPr>
          <a:xfrm>
            <a:off x="2442946" y="286089"/>
            <a:ext cx="7915702" cy="1077218"/>
          </a:xfrm>
          <a:prstGeom prst="rect">
            <a:avLst/>
          </a:prstGeom>
          <a:noFill/>
        </p:spPr>
        <p:txBody>
          <a:bodyPr wrap="square" rtlCol="0">
            <a:spAutoFit/>
          </a:bodyPr>
          <a:lstStyle/>
          <a:p>
            <a:pPr algn="ctr"/>
            <a:r>
              <a:rPr lang="pt-BR" sz="3200" b="1" dirty="0">
                <a:solidFill>
                  <a:srgbClr val="0070C0"/>
                </a:solidFill>
                <a:latin typeface="Segoe UI" panose="020B0502040204020203" pitchFamily="34" charset="0"/>
                <a:cs typeface="Segoe UI" panose="020B0502040204020203" pitchFamily="34" charset="0"/>
              </a:rPr>
              <a:t>Hipóteses de aplicação de penalidades de </a:t>
            </a:r>
            <a:r>
              <a:rPr lang="pt-BR" sz="3200" b="1" dirty="0" smtClean="0">
                <a:solidFill>
                  <a:srgbClr val="0070C0"/>
                </a:solidFill>
                <a:latin typeface="Segoe UI" panose="020B0502040204020203" pitchFamily="34" charset="0"/>
                <a:cs typeface="Segoe UI" panose="020B0502040204020203" pitchFamily="34" charset="0"/>
              </a:rPr>
              <a:t>1</a:t>
            </a:r>
            <a:r>
              <a:rPr lang="pt-BR" sz="3200" b="1" dirty="0" smtClean="0">
                <a:solidFill>
                  <a:srgbClr val="0070C0"/>
                </a:solidFill>
                <a:latin typeface="Segoe UI" panose="020B0502040204020203" pitchFamily="34" charset="0"/>
                <a:ea typeface="+mj-ea"/>
                <a:cs typeface="Segoe UI" panose="020B0502040204020203" pitchFamily="34" charset="0"/>
              </a:rPr>
              <a:t>5 </a:t>
            </a:r>
            <a:r>
              <a:rPr lang="pt-BR" sz="3200" b="1" dirty="0">
                <a:solidFill>
                  <a:srgbClr val="0070C0"/>
                </a:solidFill>
                <a:latin typeface="Segoe UI" panose="020B0502040204020203" pitchFamily="34" charset="0"/>
                <a:ea typeface="+mj-ea"/>
                <a:cs typeface="Segoe UI" panose="020B0502040204020203" pitchFamily="34" charset="0"/>
              </a:rPr>
              <a:t>(quinze) dias úteis</a:t>
            </a:r>
          </a:p>
        </p:txBody>
      </p:sp>
      <p:sp>
        <p:nvSpPr>
          <p:cNvPr id="4" name="CaixaDeTexto 3"/>
          <p:cNvSpPr txBox="1"/>
          <p:nvPr/>
        </p:nvSpPr>
        <p:spPr>
          <a:xfrm>
            <a:off x="10781797" y="5952698"/>
            <a:ext cx="1337481" cy="307777"/>
          </a:xfrm>
          <a:prstGeom prst="rect">
            <a:avLst/>
          </a:prstGeom>
          <a:noFill/>
        </p:spPr>
        <p:txBody>
          <a:bodyPr wrap="square" rtlCol="0">
            <a:spAutoFit/>
          </a:bodyPr>
          <a:lstStyle/>
          <a:p>
            <a:pPr algn="r"/>
            <a:r>
              <a:rPr lang="pt-BR" sz="1400" b="1" dirty="0" smtClean="0">
                <a:solidFill>
                  <a:srgbClr val="0070C0"/>
                </a:solidFill>
                <a:latin typeface="Segoe UI" panose="020B0502040204020203" pitchFamily="34" charset="0"/>
                <a:ea typeface="+mj-ea"/>
                <a:cs typeface="Segoe UI" panose="020B0502040204020203" pitchFamily="34" charset="0"/>
                <a:hlinkClick r:id="rId2" action="ppaction://hlinksldjump"/>
              </a:rPr>
              <a:t>Voltar</a:t>
            </a:r>
            <a:endParaRPr lang="pt-BR" sz="1400" b="1" dirty="0">
              <a:solidFill>
                <a:srgbClr val="0070C0"/>
              </a:solidFill>
              <a:latin typeface="Segoe UI" panose="020B0502040204020203" pitchFamily="34" charset="0"/>
              <a:ea typeface="+mj-ea"/>
              <a:cs typeface="Segoe UI" panose="020B0502040204020203" pitchFamily="34" charset="0"/>
            </a:endParaRPr>
          </a:p>
        </p:txBody>
      </p:sp>
    </p:spTree>
    <p:extLst>
      <p:ext uri="{BB962C8B-B14F-4D97-AF65-F5344CB8AC3E}">
        <p14:creationId xmlns:p14="http://schemas.microsoft.com/office/powerpoint/2010/main" val="27254439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00111165-6256-4B0E-894C-CF61BF885F9B}"/>
              </a:ext>
            </a:extLst>
          </p:cNvPr>
          <p:cNvSpPr>
            <a:spLocks noGrp="1"/>
          </p:cNvSpPr>
          <p:nvPr>
            <p:ph type="title"/>
          </p:nvPr>
        </p:nvSpPr>
        <p:spPr>
          <a:xfrm>
            <a:off x="972199" y="1615271"/>
            <a:ext cx="10080625" cy="1912289"/>
          </a:xfrm>
        </p:spPr>
        <p:txBody>
          <a:bodyPr>
            <a:normAutofit/>
          </a:bodyPr>
          <a:lstStyle/>
          <a:p>
            <a:r>
              <a:rPr lang="pt-BR" sz="5400" dirty="0"/>
              <a:t>Agradecemos </a:t>
            </a:r>
            <a:br>
              <a:rPr lang="pt-BR" sz="5400" dirty="0"/>
            </a:br>
            <a:r>
              <a:rPr lang="pt-BR" sz="5400" dirty="0"/>
              <a:t>a atenção</a:t>
            </a:r>
          </a:p>
        </p:txBody>
      </p:sp>
      <p:sp>
        <p:nvSpPr>
          <p:cNvPr id="4" name="CustomShape 2">
            <a:extLst>
              <a:ext uri="{FF2B5EF4-FFF2-40B4-BE49-F238E27FC236}">
                <a16:creationId xmlns="" xmlns:a16="http://schemas.microsoft.com/office/drawing/2014/main" id="{B6DAACE2-9845-4913-8826-6FA65DD89887}"/>
              </a:ext>
            </a:extLst>
          </p:cNvPr>
          <p:cNvSpPr/>
          <p:nvPr/>
        </p:nvSpPr>
        <p:spPr>
          <a:xfrm>
            <a:off x="0" y="5184000"/>
            <a:ext cx="12192120" cy="1672920"/>
          </a:xfrm>
          <a:prstGeom prst="rect">
            <a:avLst/>
          </a:prstGeom>
          <a:solidFill>
            <a:schemeClr val="bg1">
              <a:lumMod val="95000"/>
            </a:schemeClr>
          </a:solidFill>
          <a:ln>
            <a:noFill/>
          </a:ln>
        </p:spPr>
        <p:style>
          <a:lnRef idx="0">
            <a:scrgbClr r="0" g="0" b="0"/>
          </a:lnRef>
          <a:fillRef idx="0">
            <a:scrgbClr r="0" g="0" b="0"/>
          </a:fillRef>
          <a:effectRef idx="0">
            <a:scrgbClr r="0" g="0" b="0"/>
          </a:effectRef>
          <a:fontRef idx="minor"/>
        </p:style>
      </p:sp>
      <p:pic>
        <p:nvPicPr>
          <p:cNvPr id="9" name="Gráfico 8">
            <a:extLst>
              <a:ext uri="{FF2B5EF4-FFF2-40B4-BE49-F238E27FC236}">
                <a16:creationId xmlns="" xmlns:a16="http://schemas.microsoft.com/office/drawing/2014/main" id="{138C9824-FE1B-4FD7-99CC-46F4CAED95C1}"/>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4180081" y="5596107"/>
            <a:ext cx="6956232" cy="749032"/>
          </a:xfrm>
          <a:prstGeom prst="rect">
            <a:avLst/>
          </a:prstGeom>
        </p:spPr>
      </p:pic>
    </p:spTree>
    <p:extLst>
      <p:ext uri="{BB962C8B-B14F-4D97-AF65-F5344CB8AC3E}">
        <p14:creationId xmlns:p14="http://schemas.microsoft.com/office/powerpoint/2010/main" val="37904558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CB49B06-A8A0-4FCD-A8F6-83C72DA1EBE4}"/>
              </a:ext>
            </a:extLst>
          </p:cNvPr>
          <p:cNvSpPr>
            <a:spLocks noGrp="1"/>
          </p:cNvSpPr>
          <p:nvPr>
            <p:ph type="title"/>
          </p:nvPr>
        </p:nvSpPr>
        <p:spPr>
          <a:xfrm>
            <a:off x="209007" y="757644"/>
            <a:ext cx="11795760" cy="6100356"/>
          </a:xfrm>
        </p:spPr>
        <p:txBody>
          <a:bodyPr>
            <a:noAutofit/>
          </a:bodyPr>
          <a:lstStyle/>
          <a:p>
            <a:r>
              <a:rPr lang="pt-BR" sz="3200" dirty="0" smtClean="0"/>
              <a:t>Art. 52A. Constatadas irregularidades nas operações de consignação/RMC realizadas pelas instituições financeiras ou por correspondentes bancários a seu serviço, as infrações descritas no artigo anterior serão penalizadas da seguinte forma:</a:t>
            </a:r>
            <a:br>
              <a:rPr lang="pt-BR" sz="3200" dirty="0" smtClean="0"/>
            </a:br>
            <a:r>
              <a:rPr lang="pt-BR" sz="3200" dirty="0" smtClean="0"/>
              <a:t/>
            </a:r>
            <a:br>
              <a:rPr lang="pt-BR" sz="3200" dirty="0" smtClean="0"/>
            </a:br>
            <a:r>
              <a:rPr lang="pt-BR" sz="3200" dirty="0" smtClean="0"/>
              <a:t>I – advertência, para as infrações definidas nos incisos I à V do artigo anterior;</a:t>
            </a:r>
            <a:br>
              <a:rPr lang="pt-BR" sz="3200" dirty="0" smtClean="0"/>
            </a:br>
            <a:r>
              <a:rPr lang="pt-BR" sz="3200" dirty="0" smtClean="0"/>
              <a:t/>
            </a:r>
            <a:br>
              <a:rPr lang="pt-BR" sz="3200" dirty="0" smtClean="0"/>
            </a:br>
            <a:r>
              <a:rPr lang="pt-BR" sz="3200" dirty="0" smtClean="0"/>
              <a:t>II - suspensão de novas averbações para consignações e/ou RMC, pelos seguintes prazos:</a:t>
            </a:r>
            <a:r>
              <a:rPr lang="pt-BR" dirty="0" smtClean="0"/>
              <a:t/>
            </a:r>
            <a:br>
              <a:rPr lang="pt-BR" dirty="0" smtClean="0"/>
            </a:br>
            <a:endParaRPr lang="pt-BR" dirty="0"/>
          </a:p>
        </p:txBody>
      </p:sp>
      <p:sp>
        <p:nvSpPr>
          <p:cNvPr id="6" name="Título 1">
            <a:extLst>
              <a:ext uri="{FF2B5EF4-FFF2-40B4-BE49-F238E27FC236}">
                <a16:creationId xmlns="" xmlns:a16="http://schemas.microsoft.com/office/drawing/2014/main" id="{7CB49B06-A8A0-4FCD-A8F6-83C72DA1EBE4}"/>
              </a:ext>
            </a:extLst>
          </p:cNvPr>
          <p:cNvSpPr txBox="1">
            <a:spLocks/>
          </p:cNvSpPr>
          <p:nvPr/>
        </p:nvSpPr>
        <p:spPr>
          <a:xfrm>
            <a:off x="271055" y="782"/>
            <a:ext cx="11681459" cy="848302"/>
          </a:xfrm>
          <a:prstGeom prst="rect">
            <a:avLst/>
          </a:prstGeom>
        </p:spPr>
        <p:txBody>
          <a:bodyPr vert="horz" lIns="91440" tIns="45720" rIns="91440" bIns="45720" rtlCol="0" anchor="ctr">
            <a:normAutofit/>
          </a:bodyPr>
          <a:lstStyle/>
          <a:p>
            <a:pPr algn="ctr"/>
            <a:r>
              <a:rPr lang="pt-BR" sz="4400" b="1" dirty="0" smtClean="0">
                <a:solidFill>
                  <a:srgbClr val="0070C0"/>
                </a:solidFill>
                <a:latin typeface="Segoe UI" panose="020B0502040204020203" pitchFamily="34" charset="0"/>
                <a:ea typeface="+mj-ea"/>
                <a:cs typeface="Segoe UI" panose="020B0502040204020203" pitchFamily="34" charset="0"/>
              </a:rPr>
              <a:t>Seção II – Das Penalidades</a:t>
            </a:r>
          </a:p>
        </p:txBody>
      </p:sp>
    </p:spTree>
    <p:extLst>
      <p:ext uri="{BB962C8B-B14F-4D97-AF65-F5344CB8AC3E}">
        <p14:creationId xmlns:p14="http://schemas.microsoft.com/office/powerpoint/2010/main" val="30977661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CB49B06-A8A0-4FCD-A8F6-83C72DA1EBE4}"/>
              </a:ext>
            </a:extLst>
          </p:cNvPr>
          <p:cNvSpPr>
            <a:spLocks noGrp="1"/>
          </p:cNvSpPr>
          <p:nvPr>
            <p:ph type="title"/>
          </p:nvPr>
        </p:nvSpPr>
        <p:spPr>
          <a:xfrm>
            <a:off x="209007" y="52246"/>
            <a:ext cx="11795760" cy="6557560"/>
          </a:xfrm>
        </p:spPr>
        <p:txBody>
          <a:bodyPr>
            <a:noAutofit/>
          </a:bodyPr>
          <a:lstStyle/>
          <a:p>
            <a:r>
              <a:rPr lang="pt-BR" sz="3200" dirty="0" smtClean="0"/>
              <a:t/>
            </a:r>
            <a:br>
              <a:rPr lang="pt-BR" sz="3200" dirty="0" smtClean="0"/>
            </a:br>
            <a:r>
              <a:rPr lang="pt-BR" sz="3200" dirty="0" smtClean="0"/>
              <a:t/>
            </a:r>
            <a:br>
              <a:rPr lang="pt-BR" sz="3200" dirty="0" smtClean="0"/>
            </a:br>
            <a:r>
              <a:rPr lang="pt-BR" sz="3200" dirty="0" smtClean="0"/>
              <a:t>a) </a:t>
            </a:r>
            <a:r>
              <a:rPr lang="pt-BR" sz="3200" dirty="0" smtClean="0">
                <a:hlinkClick r:id="rId2" action="ppaction://hlinksldjump"/>
              </a:rPr>
              <a:t>5 (cinco) dias úteis</a:t>
            </a:r>
            <a:r>
              <a:rPr lang="pt-BR" sz="3200" dirty="0" smtClean="0"/>
              <a:t>, para as infrações dos incisos VI à XII e parágrafo único do artigo anterior e reincidência das infrações punidas com a penalidade prevista no inciso anterior deste artigo;</a:t>
            </a:r>
            <a:br>
              <a:rPr lang="pt-BR" sz="3200" dirty="0" smtClean="0"/>
            </a:br>
            <a:r>
              <a:rPr lang="pt-BR" sz="3200" dirty="0" smtClean="0"/>
              <a:t/>
            </a:r>
            <a:br>
              <a:rPr lang="pt-BR" sz="3200" dirty="0" smtClean="0"/>
            </a:br>
            <a:r>
              <a:rPr lang="pt-BR" sz="3200" dirty="0" smtClean="0"/>
              <a:t>b) </a:t>
            </a:r>
            <a:r>
              <a:rPr lang="pt-BR" sz="3200" dirty="0" smtClean="0">
                <a:hlinkClick r:id="rId3" action="ppaction://hlinksldjump"/>
              </a:rPr>
              <a:t>mínimo de 5 (cinco) dias úteis</a:t>
            </a:r>
            <a:r>
              <a:rPr lang="pt-BR" sz="3200" dirty="0" smtClean="0"/>
              <a:t>, até a regularização, para as infrações dos incisos XIII, XIV, XV e XVI do artigo anterior;</a:t>
            </a:r>
            <a:br>
              <a:rPr lang="pt-BR" sz="3200" dirty="0" smtClean="0"/>
            </a:br>
            <a:r>
              <a:rPr lang="pt-BR" sz="3200" dirty="0" smtClean="0"/>
              <a:t/>
            </a:r>
            <a:br>
              <a:rPr lang="pt-BR" sz="3200" dirty="0" smtClean="0"/>
            </a:br>
            <a:r>
              <a:rPr lang="pt-BR" sz="3200" dirty="0" smtClean="0"/>
              <a:t>c) </a:t>
            </a:r>
            <a:r>
              <a:rPr lang="pt-BR" sz="3200" dirty="0" smtClean="0">
                <a:hlinkClick r:id="rId4" action="ppaction://hlinksldjump"/>
              </a:rPr>
              <a:t>15 (quinze) dias úteis</a:t>
            </a:r>
            <a:r>
              <a:rPr lang="pt-BR" sz="3200" dirty="0" smtClean="0"/>
              <a:t>, para a infração do inciso XVIII do artigo anterior e reincidência das infrações punidas com as penalidades tratadas nas alíneas “a” e “b”;</a:t>
            </a:r>
            <a:br>
              <a:rPr lang="pt-BR" sz="3200" dirty="0" smtClean="0"/>
            </a:br>
            <a:r>
              <a:rPr lang="pt-BR" sz="3200" dirty="0" smtClean="0"/>
              <a:t/>
            </a:r>
            <a:br>
              <a:rPr lang="pt-BR" sz="3200" dirty="0" smtClean="0"/>
            </a:br>
            <a:r>
              <a:rPr lang="pt-BR" sz="3200" dirty="0" smtClean="0"/>
              <a:t>d) 30 (trinta) dias úteis, em caso de reincidência das infrações punidas com a penalidade prevista na alínea “c”.</a:t>
            </a:r>
            <a:r>
              <a:rPr lang="pt-BR" dirty="0" smtClean="0"/>
              <a:t/>
            </a:r>
            <a:br>
              <a:rPr lang="pt-BR" dirty="0" smtClean="0"/>
            </a:br>
            <a:endParaRPr lang="pt-BR" dirty="0"/>
          </a:p>
        </p:txBody>
      </p:sp>
    </p:spTree>
    <p:extLst>
      <p:ext uri="{BB962C8B-B14F-4D97-AF65-F5344CB8AC3E}">
        <p14:creationId xmlns:p14="http://schemas.microsoft.com/office/powerpoint/2010/main" val="30977661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CB49B06-A8A0-4FCD-A8F6-83C72DA1EBE4}"/>
              </a:ext>
            </a:extLst>
          </p:cNvPr>
          <p:cNvSpPr>
            <a:spLocks noGrp="1"/>
          </p:cNvSpPr>
          <p:nvPr>
            <p:ph type="title"/>
          </p:nvPr>
        </p:nvSpPr>
        <p:spPr>
          <a:xfrm>
            <a:off x="209007" y="300443"/>
            <a:ext cx="11795760" cy="6296297"/>
          </a:xfrm>
        </p:spPr>
        <p:txBody>
          <a:bodyPr>
            <a:noAutofit/>
          </a:bodyPr>
          <a:lstStyle/>
          <a:p>
            <a:r>
              <a:rPr lang="pt-BR" sz="3200" dirty="0" smtClean="0"/>
              <a:t/>
            </a:r>
            <a:br>
              <a:rPr lang="pt-BR" sz="3200" dirty="0" smtClean="0"/>
            </a:br>
            <a:r>
              <a:rPr lang="pt-BR" sz="3200" dirty="0" smtClean="0"/>
              <a:t/>
            </a:r>
            <a:br>
              <a:rPr lang="pt-BR" sz="3200" dirty="0" smtClean="0"/>
            </a:br>
            <a:r>
              <a:rPr lang="pt-BR" sz="3200" dirty="0" smtClean="0"/>
              <a:t>III - rescisão do acordo de cooperação técnica:</a:t>
            </a:r>
            <a:br>
              <a:rPr lang="pt-BR" sz="3200" dirty="0" smtClean="0"/>
            </a:br>
            <a:r>
              <a:rPr lang="pt-BR" sz="3200" dirty="0" smtClean="0"/>
              <a:t/>
            </a:r>
            <a:br>
              <a:rPr lang="pt-BR" sz="3200" dirty="0" smtClean="0"/>
            </a:br>
            <a:r>
              <a:rPr lang="pt-BR" sz="3200" dirty="0" smtClean="0"/>
              <a:t>a) havendo reincidência das infrações punidas com a penalidade prevista no inciso II, “d”, deste artigo;</a:t>
            </a:r>
            <a:br>
              <a:rPr lang="pt-BR" sz="3200" dirty="0" smtClean="0"/>
            </a:br>
            <a:r>
              <a:rPr lang="pt-BR" sz="3200" dirty="0" smtClean="0"/>
              <a:t/>
            </a:r>
            <a:br>
              <a:rPr lang="pt-BR" sz="3200" dirty="0" smtClean="0"/>
            </a:br>
            <a:r>
              <a:rPr lang="pt-BR" sz="3200" dirty="0" smtClean="0"/>
              <a:t>b) caso a pendência </a:t>
            </a:r>
            <a:r>
              <a:rPr lang="pt-BR" sz="3200" dirty="0" err="1" smtClean="0"/>
              <a:t>ensejadora</a:t>
            </a:r>
            <a:r>
              <a:rPr lang="pt-BR" sz="3200" dirty="0" smtClean="0"/>
              <a:t> da penalidade prevista no inciso II, “b” não seja regularizada no prazo de 30 (trinta) dias corridos;</a:t>
            </a:r>
            <a:br>
              <a:rPr lang="pt-BR" sz="3200" dirty="0" smtClean="0"/>
            </a:br>
            <a:r>
              <a:rPr lang="pt-BR" sz="3200" dirty="0" smtClean="0"/>
              <a:t/>
            </a:r>
            <a:br>
              <a:rPr lang="pt-BR" sz="3200" dirty="0" smtClean="0"/>
            </a:br>
            <a:r>
              <a:rPr lang="pt-BR" sz="3200" dirty="0" smtClean="0"/>
              <a:t>c) em caso de desativação definitiva da Instituição Financeira da plataforma consumidor.</a:t>
            </a:r>
            <a:r>
              <a:rPr lang="pt-BR" sz="3200" dirty="0" err="1" smtClean="0"/>
              <a:t>gov.br;</a:t>
            </a:r>
            <a:r>
              <a:rPr lang="pt-BR" sz="3200" dirty="0" smtClean="0"/>
              <a:t/>
            </a:r>
            <a:br>
              <a:rPr lang="pt-BR" sz="3200" dirty="0" smtClean="0"/>
            </a:br>
            <a:r>
              <a:rPr lang="pt-BR" dirty="0" smtClean="0"/>
              <a:t/>
            </a:r>
            <a:br>
              <a:rPr lang="pt-BR" dirty="0" smtClean="0"/>
            </a:br>
            <a:endParaRPr lang="pt-BR" dirty="0"/>
          </a:p>
        </p:txBody>
      </p:sp>
    </p:spTree>
    <p:extLst>
      <p:ext uri="{BB962C8B-B14F-4D97-AF65-F5344CB8AC3E}">
        <p14:creationId xmlns:p14="http://schemas.microsoft.com/office/powerpoint/2010/main" val="30977661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CB49B06-A8A0-4FCD-A8F6-83C72DA1EBE4}"/>
              </a:ext>
            </a:extLst>
          </p:cNvPr>
          <p:cNvSpPr>
            <a:spLocks noGrp="1"/>
          </p:cNvSpPr>
          <p:nvPr>
            <p:ph type="title"/>
          </p:nvPr>
        </p:nvSpPr>
        <p:spPr>
          <a:xfrm>
            <a:off x="209007" y="300443"/>
            <a:ext cx="11795760" cy="6296297"/>
          </a:xfrm>
        </p:spPr>
        <p:txBody>
          <a:bodyPr>
            <a:noAutofit/>
          </a:bodyPr>
          <a:lstStyle/>
          <a:p>
            <a:r>
              <a:rPr lang="pt-BR" sz="3200" dirty="0" smtClean="0"/>
              <a:t/>
            </a:r>
            <a:br>
              <a:rPr lang="pt-BR" sz="3200" dirty="0" smtClean="0"/>
            </a:br>
            <a:r>
              <a:rPr lang="pt-BR" sz="3200" dirty="0" smtClean="0"/>
              <a:t/>
            </a:r>
            <a:br>
              <a:rPr lang="pt-BR" sz="3200" dirty="0" smtClean="0"/>
            </a:br>
            <a:r>
              <a:rPr lang="pt-BR" sz="3200" dirty="0" smtClean="0"/>
              <a:t>d) se o prazo médio de resposta às reclamações não se adequar ao prazo de 10 (dez) dias, no prazo de 30 (trinta) dias da suspensão mencionada no inciso II, alínea “b” deste artigo;</a:t>
            </a:r>
            <a:br>
              <a:rPr lang="pt-BR" sz="3200" dirty="0" smtClean="0"/>
            </a:br>
            <a:r>
              <a:rPr lang="pt-BR" sz="3200" dirty="0" smtClean="0"/>
              <a:t/>
            </a:r>
            <a:br>
              <a:rPr lang="pt-BR" sz="3200" dirty="0" smtClean="0"/>
            </a:br>
            <a:r>
              <a:rPr lang="pt-BR" sz="3200" dirty="0" smtClean="0"/>
              <a:t>e) caso não sejam acolhidas as justificativas apresentadas para o não </a:t>
            </a:r>
            <a:r>
              <a:rPr lang="pt-BR" sz="3200" dirty="0" err="1" smtClean="0"/>
              <a:t>atingimento</a:t>
            </a:r>
            <a:r>
              <a:rPr lang="pt-BR" sz="3200" dirty="0" smtClean="0"/>
              <a:t> do índice de solução de que trata o §4° do art. 48, punida com a penalidade prevista no inciso II, “b” deste artigo.</a:t>
            </a:r>
            <a:br>
              <a:rPr lang="pt-BR" sz="3200" dirty="0" smtClean="0"/>
            </a:br>
            <a:r>
              <a:rPr lang="pt-BR" dirty="0" smtClean="0"/>
              <a:t/>
            </a:r>
            <a:br>
              <a:rPr lang="pt-BR" dirty="0" smtClean="0"/>
            </a:br>
            <a:endParaRPr lang="pt-BR" dirty="0"/>
          </a:p>
        </p:txBody>
      </p:sp>
    </p:spTree>
    <p:extLst>
      <p:ext uri="{BB962C8B-B14F-4D97-AF65-F5344CB8AC3E}">
        <p14:creationId xmlns:p14="http://schemas.microsoft.com/office/powerpoint/2010/main" val="30977661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CB49B06-A8A0-4FCD-A8F6-83C72DA1EBE4}"/>
              </a:ext>
            </a:extLst>
          </p:cNvPr>
          <p:cNvSpPr>
            <a:spLocks noGrp="1"/>
          </p:cNvSpPr>
          <p:nvPr>
            <p:ph type="title"/>
          </p:nvPr>
        </p:nvSpPr>
        <p:spPr>
          <a:xfrm>
            <a:off x="209007" y="300443"/>
            <a:ext cx="11795760" cy="6296297"/>
          </a:xfrm>
        </p:spPr>
        <p:txBody>
          <a:bodyPr>
            <a:noAutofit/>
          </a:bodyPr>
          <a:lstStyle/>
          <a:p>
            <a:r>
              <a:rPr lang="pt-BR" sz="3200" dirty="0" smtClean="0"/>
              <a:t/>
            </a:r>
            <a:br>
              <a:rPr lang="pt-BR" sz="3200" dirty="0" smtClean="0"/>
            </a:br>
            <a:r>
              <a:rPr lang="pt-BR" sz="3200" dirty="0" smtClean="0"/>
              <a:t>§ 1º Se o ato infracional que deu causa à penalidade de suspensão não for regularizado no prazo estabelecido, o recebimento de novas averbações ficará suspenso por tempo indeterminado, até que seja sanada a infração, a critério do INSS, ou até conclusão da análise referente a impugnação apresentada pela instituição financeira. </a:t>
            </a:r>
            <a:br>
              <a:rPr lang="pt-BR" sz="3200" dirty="0" smtClean="0"/>
            </a:br>
            <a:r>
              <a:rPr lang="pt-BR" sz="3200" dirty="0" smtClean="0"/>
              <a:t/>
            </a:r>
            <a:br>
              <a:rPr lang="pt-BR" sz="3200" dirty="0" smtClean="0"/>
            </a:br>
            <a:r>
              <a:rPr lang="pt-BR" sz="3200" dirty="0" smtClean="0"/>
              <a:t>§ 2º Considera-se reincidência a repetição de ato infracional do mesmo tipo, no período de 12 (doze) meses, a contar da data da publicação da penalidade aplicada, bem como, a incorrência em 3 (três) tipos de condutas infracionais distintas, no mesmo período.</a:t>
            </a:r>
            <a:br>
              <a:rPr lang="pt-BR" sz="3200" dirty="0" smtClean="0"/>
            </a:br>
            <a:r>
              <a:rPr lang="pt-BR" dirty="0" smtClean="0"/>
              <a:t/>
            </a:r>
            <a:br>
              <a:rPr lang="pt-BR" dirty="0" smtClean="0"/>
            </a:br>
            <a:endParaRPr lang="pt-BR" dirty="0"/>
          </a:p>
        </p:txBody>
      </p:sp>
    </p:spTree>
    <p:extLst>
      <p:ext uri="{BB962C8B-B14F-4D97-AF65-F5344CB8AC3E}">
        <p14:creationId xmlns:p14="http://schemas.microsoft.com/office/powerpoint/2010/main" val="30977661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CB49B06-A8A0-4FCD-A8F6-83C72DA1EBE4}"/>
              </a:ext>
            </a:extLst>
          </p:cNvPr>
          <p:cNvSpPr>
            <a:spLocks noGrp="1"/>
          </p:cNvSpPr>
          <p:nvPr>
            <p:ph type="title"/>
          </p:nvPr>
        </p:nvSpPr>
        <p:spPr>
          <a:xfrm>
            <a:off x="209007" y="300443"/>
            <a:ext cx="11795760" cy="6296297"/>
          </a:xfrm>
        </p:spPr>
        <p:txBody>
          <a:bodyPr>
            <a:noAutofit/>
          </a:bodyPr>
          <a:lstStyle/>
          <a:p>
            <a:r>
              <a:rPr lang="pt-BR" sz="3200" dirty="0" smtClean="0"/>
              <a:t/>
            </a:r>
            <a:br>
              <a:rPr lang="pt-BR" sz="3200" dirty="0" smtClean="0"/>
            </a:br>
            <a:r>
              <a:rPr lang="pt-BR" sz="3200" dirty="0" smtClean="0"/>
              <a:t>§ 3º Na hipótese de reincidência de que trata o parágrafo anterior, obrigatoriamente, aplicar-se-á a penalidade mais severa, observada a gradação estabelecida nos incisos deste artigo.</a:t>
            </a:r>
            <a:br>
              <a:rPr lang="pt-BR" sz="3200" dirty="0" smtClean="0"/>
            </a:br>
            <a:r>
              <a:rPr lang="pt-BR" sz="3200" dirty="0" smtClean="0"/>
              <a:t/>
            </a:r>
            <a:br>
              <a:rPr lang="pt-BR" sz="3200" dirty="0" smtClean="0"/>
            </a:br>
            <a:r>
              <a:rPr lang="pt-BR" sz="3200" dirty="0" smtClean="0"/>
              <a:t>§ 4º Considera-se prática lesiva ao beneficiário, para os fins previstos nesta Instrução Normativa, a conduta da instituição financeira que, violando preceito normativo, cause dano, de qualquer espécie material ou moral ao beneficiário.</a:t>
            </a:r>
            <a:br>
              <a:rPr lang="pt-BR" sz="3200" dirty="0" smtClean="0"/>
            </a:br>
            <a:r>
              <a:rPr lang="pt-BR" dirty="0" smtClean="0"/>
              <a:t/>
            </a:r>
            <a:br>
              <a:rPr lang="pt-BR" dirty="0" smtClean="0"/>
            </a:br>
            <a:endParaRPr lang="pt-BR" dirty="0"/>
          </a:p>
        </p:txBody>
      </p:sp>
    </p:spTree>
    <p:extLst>
      <p:ext uri="{BB962C8B-B14F-4D97-AF65-F5344CB8AC3E}">
        <p14:creationId xmlns:p14="http://schemas.microsoft.com/office/powerpoint/2010/main" val="30977661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CB49B06-A8A0-4FCD-A8F6-83C72DA1EBE4}"/>
              </a:ext>
            </a:extLst>
          </p:cNvPr>
          <p:cNvSpPr>
            <a:spLocks noGrp="1"/>
          </p:cNvSpPr>
          <p:nvPr>
            <p:ph type="title"/>
          </p:nvPr>
        </p:nvSpPr>
        <p:spPr>
          <a:xfrm>
            <a:off x="209007" y="300443"/>
            <a:ext cx="11795760" cy="6296297"/>
          </a:xfrm>
        </p:spPr>
        <p:txBody>
          <a:bodyPr>
            <a:noAutofit/>
          </a:bodyPr>
          <a:lstStyle/>
          <a:p>
            <a:r>
              <a:rPr lang="pt-BR" sz="3200" dirty="0" smtClean="0"/>
              <a:t/>
            </a:r>
            <a:br>
              <a:rPr lang="pt-BR" sz="3200" dirty="0" smtClean="0"/>
            </a:br>
            <a:r>
              <a:rPr lang="pt-BR" sz="3200" dirty="0" smtClean="0"/>
              <a:t/>
            </a:r>
            <a:br>
              <a:rPr lang="pt-BR" sz="3200" dirty="0" smtClean="0"/>
            </a:br>
            <a:r>
              <a:rPr lang="pt-BR" sz="3200" dirty="0" smtClean="0"/>
              <a:t/>
            </a:r>
            <a:br>
              <a:rPr lang="pt-BR" sz="3200" dirty="0" smtClean="0"/>
            </a:br>
            <a:r>
              <a:rPr lang="pt-BR" sz="3200" dirty="0" smtClean="0"/>
              <a:t>§ 5º O INSS poderá, quando cientificado de prática de atos lesivos ao beneficiário ou à imagem da Autarquia, conforme parágrafo único do art. 50, suspender o recebimento de novas averbações, cautelarmente, até que a instituição financeira apresente elementos conclusivos que justifiquem ou descaracterizem tais atos.</a:t>
            </a:r>
            <a:br>
              <a:rPr lang="pt-BR" sz="3200" dirty="0" smtClean="0"/>
            </a:br>
            <a:r>
              <a:rPr lang="pt-BR" sz="3200" dirty="0" smtClean="0"/>
              <a:t/>
            </a:r>
            <a:br>
              <a:rPr lang="pt-BR" sz="3200" dirty="0" smtClean="0"/>
            </a:br>
            <a:r>
              <a:rPr lang="pt-BR" sz="3200" dirty="0" smtClean="0"/>
              <a:t>§ 6º No caso de publicidade enganosa ou abusiva comprovada, a instituição financeira deverá se retratar ou corrigir a informação divulgada no mesmo veículo de comunicação então utilizado e, no mínimo, com igual espaço e destaque.</a:t>
            </a:r>
            <a:br>
              <a:rPr lang="pt-BR" sz="3200" dirty="0" smtClean="0"/>
            </a:br>
            <a:r>
              <a:rPr lang="pt-BR" sz="3200" dirty="0" smtClean="0"/>
              <a:t/>
            </a:r>
            <a:br>
              <a:rPr lang="pt-BR" sz="3200" dirty="0" smtClean="0"/>
            </a:br>
            <a:r>
              <a:rPr lang="pt-BR" dirty="0" smtClean="0"/>
              <a:t/>
            </a:r>
            <a:br>
              <a:rPr lang="pt-BR" dirty="0" smtClean="0"/>
            </a:br>
            <a:endParaRPr lang="pt-BR" dirty="0"/>
          </a:p>
        </p:txBody>
      </p:sp>
    </p:spTree>
    <p:extLst>
      <p:ext uri="{BB962C8B-B14F-4D97-AF65-F5344CB8AC3E}">
        <p14:creationId xmlns:p14="http://schemas.microsoft.com/office/powerpoint/2010/main" val="30977661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CB49B06-A8A0-4FCD-A8F6-83C72DA1EBE4}"/>
              </a:ext>
            </a:extLst>
          </p:cNvPr>
          <p:cNvSpPr>
            <a:spLocks noGrp="1"/>
          </p:cNvSpPr>
          <p:nvPr>
            <p:ph type="title"/>
          </p:nvPr>
        </p:nvSpPr>
        <p:spPr>
          <a:xfrm>
            <a:off x="209007" y="300443"/>
            <a:ext cx="11795760" cy="6296297"/>
          </a:xfrm>
        </p:spPr>
        <p:txBody>
          <a:bodyPr>
            <a:noAutofit/>
          </a:bodyPr>
          <a:lstStyle/>
          <a:p>
            <a:r>
              <a:rPr lang="pt-BR" sz="3200" dirty="0" smtClean="0"/>
              <a:t/>
            </a:r>
            <a:br>
              <a:rPr lang="pt-BR" sz="3200" dirty="0" smtClean="0"/>
            </a:br>
            <a:r>
              <a:rPr lang="pt-BR" sz="3200" dirty="0" smtClean="0"/>
              <a:t/>
            </a:r>
            <a:br>
              <a:rPr lang="pt-BR" sz="3200" dirty="0" smtClean="0"/>
            </a:br>
            <a:r>
              <a:rPr lang="pt-BR" sz="3200" dirty="0" smtClean="0"/>
              <a:t/>
            </a:r>
            <a:br>
              <a:rPr lang="pt-BR" sz="3200" dirty="0" smtClean="0"/>
            </a:br>
            <a:r>
              <a:rPr lang="pt-BR" sz="3200" dirty="0" smtClean="0"/>
              <a:t>§ 7º Será proibida a celebração de novo acordo pelo prazo de até 2 (dois) anos, a contar da data da publicação da penalidade máxima referente a rescisão do ACT.</a:t>
            </a:r>
            <a:br>
              <a:rPr lang="pt-BR" sz="3200" dirty="0" smtClean="0"/>
            </a:br>
            <a:r>
              <a:rPr lang="pt-BR" sz="3200" dirty="0" smtClean="0"/>
              <a:t/>
            </a:r>
            <a:br>
              <a:rPr lang="pt-BR" sz="3200" dirty="0" smtClean="0"/>
            </a:br>
            <a:r>
              <a:rPr lang="pt-BR" sz="3200" dirty="0" smtClean="0"/>
              <a:t>§ 8º As penalidades previstas neste artigo serão aplicadas, no âmbito do INSS, independentemente das que possam ser adotadas, pelo mesmo fato, no âmbito do sistema de autorregulação instituído pela </a:t>
            </a:r>
            <a:r>
              <a:rPr lang="pt-BR" sz="3200" dirty="0" err="1" smtClean="0"/>
              <a:t>Febraban</a:t>
            </a:r>
            <a:r>
              <a:rPr lang="pt-BR" sz="3200" dirty="0" smtClean="0"/>
              <a:t> e pela ABBC ou dos procedimentos instaurados nos órgãos e entidades de proteção e defesa do consumidor.</a:t>
            </a:r>
            <a:br>
              <a:rPr lang="pt-BR" sz="3200" dirty="0" smtClean="0"/>
            </a:br>
            <a:r>
              <a:rPr lang="pt-BR" sz="3200" dirty="0" smtClean="0"/>
              <a:t/>
            </a:r>
            <a:br>
              <a:rPr lang="pt-BR" sz="3200" dirty="0" smtClean="0"/>
            </a:br>
            <a:r>
              <a:rPr lang="pt-BR" dirty="0" smtClean="0"/>
              <a:t/>
            </a:r>
            <a:br>
              <a:rPr lang="pt-BR" dirty="0" smtClean="0"/>
            </a:br>
            <a:endParaRPr lang="pt-BR" dirty="0"/>
          </a:p>
        </p:txBody>
      </p:sp>
      <p:sp>
        <p:nvSpPr>
          <p:cNvPr id="3" name="CaixaDeTexto 2"/>
          <p:cNvSpPr txBox="1"/>
          <p:nvPr/>
        </p:nvSpPr>
        <p:spPr>
          <a:xfrm>
            <a:off x="10713557" y="5952698"/>
            <a:ext cx="1337481" cy="307777"/>
          </a:xfrm>
          <a:prstGeom prst="rect">
            <a:avLst/>
          </a:prstGeom>
          <a:noFill/>
        </p:spPr>
        <p:txBody>
          <a:bodyPr wrap="square" rtlCol="0">
            <a:spAutoFit/>
          </a:bodyPr>
          <a:lstStyle/>
          <a:p>
            <a:pPr algn="r"/>
            <a:r>
              <a:rPr lang="pt-BR" sz="1400" b="1" dirty="0" smtClean="0">
                <a:solidFill>
                  <a:srgbClr val="0070C0"/>
                </a:solidFill>
                <a:latin typeface="Segoe UI" panose="020B0502040204020203" pitchFamily="34" charset="0"/>
                <a:ea typeface="+mj-ea"/>
                <a:cs typeface="Segoe UI" panose="020B0502040204020203" pitchFamily="34" charset="0"/>
                <a:hlinkClick r:id="rId2" action="ppaction://hlinksldjump"/>
              </a:rPr>
              <a:t>FIM</a:t>
            </a:r>
            <a:endParaRPr lang="pt-BR" sz="1400" b="1" dirty="0">
              <a:solidFill>
                <a:srgbClr val="0070C0"/>
              </a:solidFill>
              <a:latin typeface="Segoe UI" panose="020B0502040204020203" pitchFamily="34" charset="0"/>
              <a:ea typeface="+mj-ea"/>
              <a:cs typeface="Segoe UI" panose="020B0502040204020203" pitchFamily="34" charset="0"/>
            </a:endParaRPr>
          </a:p>
        </p:txBody>
      </p:sp>
    </p:spTree>
    <p:extLst>
      <p:ext uri="{BB962C8B-B14F-4D97-AF65-F5344CB8AC3E}">
        <p14:creationId xmlns:p14="http://schemas.microsoft.com/office/powerpoint/2010/main" val="309776615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802779F605D534DA1B3FC3D1B1B4DA1" ma:contentTypeVersion="14" ma:contentTypeDescription="Crie um novo documento." ma:contentTypeScope="" ma:versionID="9a06e4d6a2a2503d2ef1c6cffcb373c1">
  <xsd:schema xmlns:xsd="http://www.w3.org/2001/XMLSchema" xmlns:xs="http://www.w3.org/2001/XMLSchema" xmlns:p="http://schemas.microsoft.com/office/2006/metadata/properties" xmlns:ns2="c3daeb68-ee4a-4fef-ab94-779009af24c2" xmlns:ns3="a1fdbba4-714c-4189-ada0-32d20d17b811" targetNamespace="http://schemas.microsoft.com/office/2006/metadata/properties" ma:root="true" ma:fieldsID="5bca4d21bea3c3d3f2fd315298635790" ns2:_="" ns3:_="">
    <xsd:import namespace="c3daeb68-ee4a-4fef-ab94-779009af24c2"/>
    <xsd:import namespace="a1fdbba4-714c-4189-ada0-32d20d17b81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iniatura"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daeb68-ee4a-4fef-ab94-779009af24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iniatura" ma:index="15" nillable="true" ma:displayName="Miniatura" ma:format="Thumbnail" ma:internalName="Miniatura">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1fdbba4-714c-4189-ada0-32d20d17b811" elementFormDefault="qualified">
    <xsd:import namespace="http://schemas.microsoft.com/office/2006/documentManagement/types"/>
    <xsd:import namespace="http://schemas.microsoft.com/office/infopath/2007/PartnerControls"/>
    <xsd:element name="SharedWithUsers" ma:index="18" nillable="true" ma:displayName="Com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Detalhes de Compartilhado Com"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iniatura xmlns="c3daeb68-ee4a-4fef-ab94-779009af24c2" xsi:nil="true"/>
  </documentManagement>
</p:properties>
</file>

<file path=customXml/itemProps1.xml><?xml version="1.0" encoding="utf-8"?>
<ds:datastoreItem xmlns:ds="http://schemas.openxmlformats.org/officeDocument/2006/customXml" ds:itemID="{FCA838F0-78BC-4C34-AEAE-5600C987A6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daeb68-ee4a-4fef-ab94-779009af24c2"/>
    <ds:schemaRef ds:uri="a1fdbba4-714c-4189-ada0-32d20d17b81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D2DA6F9-961F-4A1B-B7D6-FC5E7D0D1EEB}">
  <ds:schemaRefs>
    <ds:schemaRef ds:uri="http://schemas.microsoft.com/sharepoint/v3/contenttype/forms"/>
  </ds:schemaRefs>
</ds:datastoreItem>
</file>

<file path=customXml/itemProps3.xml><?xml version="1.0" encoding="utf-8"?>
<ds:datastoreItem xmlns:ds="http://schemas.openxmlformats.org/officeDocument/2006/customXml" ds:itemID="{8FE1FB2F-A2B6-45CC-AAF8-AA1AB76D0C57}">
  <ds:schemaRefs>
    <ds:schemaRef ds:uri="http://www.w3.org/XML/1998/namespace"/>
    <ds:schemaRef ds:uri="http://schemas.microsoft.com/office/infopath/2007/PartnerControls"/>
    <ds:schemaRef ds:uri="a1fdbba4-714c-4189-ada0-32d20d17b811"/>
    <ds:schemaRef ds:uri="http://schemas.microsoft.com/office/2006/metadata/properties"/>
    <ds:schemaRef ds:uri="http://schemas.microsoft.com/office/2006/documentManagement/types"/>
    <ds:schemaRef ds:uri="http://purl.org/dc/elements/1.1/"/>
    <ds:schemaRef ds:uri="http://purl.org/dc/terms/"/>
    <ds:schemaRef ds:uri="http://schemas.openxmlformats.org/package/2006/metadata/core-properties"/>
    <ds:schemaRef ds:uri="c3daeb68-ee4a-4fef-ab94-779009af24c2"/>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251</TotalTime>
  <Words>123</Words>
  <Application>Microsoft Office PowerPoint</Application>
  <PresentationFormat>Personalizar</PresentationFormat>
  <Paragraphs>27</Paragraphs>
  <Slides>16</Slides>
  <Notes>0</Notes>
  <HiddenSlides>0</HiddenSlides>
  <MMClips>0</MMClips>
  <ScaleCrop>false</ScaleCrop>
  <HeadingPairs>
    <vt:vector size="4" baseType="variant">
      <vt:variant>
        <vt:lpstr>Tema</vt:lpstr>
      </vt:variant>
      <vt:variant>
        <vt:i4>1</vt:i4>
      </vt:variant>
      <vt:variant>
        <vt:lpstr>Títulos de slides</vt:lpstr>
      </vt:variant>
      <vt:variant>
        <vt:i4>16</vt:i4>
      </vt:variant>
    </vt:vector>
  </HeadingPairs>
  <TitlesOfParts>
    <vt:vector size="17" baseType="lpstr">
      <vt:lpstr>Tema do Office</vt:lpstr>
      <vt:lpstr>MINUTA  IN 28 – REVISÃO  SEÇÃO II – Das Penalidades</vt:lpstr>
      <vt:lpstr>Art. 52A. Constatadas irregularidades nas operações de consignação/RMC realizadas pelas instituições financeiras ou por correspondentes bancários a seu serviço, as infrações descritas no artigo anterior serão penalizadas da seguinte forma:  I – advertência, para as infrações definidas nos incisos I à V do artigo anterior;  II - suspensão de novas averbações para consignações e/ou RMC, pelos seguintes prazos: </vt:lpstr>
      <vt:lpstr>  a) 5 (cinco) dias úteis, para as infrações dos incisos VI à XII e parágrafo único do artigo anterior e reincidência das infrações punidas com a penalidade prevista no inciso anterior deste artigo;  b) mínimo de 5 (cinco) dias úteis, até a regularização, para as infrações dos incisos XIII, XIV, XV e XVI do artigo anterior;  c) 15 (quinze) dias úteis, para a infração do inciso XVIII do artigo anterior e reincidência das infrações punidas com as penalidades tratadas nas alíneas “a” e “b”;  d) 30 (trinta) dias úteis, em caso de reincidência das infrações punidas com a penalidade prevista na alínea “c”. </vt:lpstr>
      <vt:lpstr>  III - rescisão do acordo de cooperação técnica:  a) havendo reincidência das infrações punidas com a penalidade prevista no inciso II, “d”, deste artigo;  b) caso a pendência ensejadora da penalidade prevista no inciso II, “b” não seja regularizada no prazo de 30 (trinta) dias corridos;  c) em caso de desativação definitiva da Instituição Financeira da plataforma consumidor.gov.br;  </vt:lpstr>
      <vt:lpstr>  d) se o prazo médio de resposta às reclamações não se adequar ao prazo de 10 (dez) dias, no prazo de 30 (trinta) dias da suspensão mencionada no inciso II, alínea “b” deste artigo;  e) caso não sejam acolhidas as justificativas apresentadas para o não atingimento do índice de solução de que trata o §4° do art. 48, punida com a penalidade prevista no inciso II, “b” deste artigo.  </vt:lpstr>
      <vt:lpstr> § 1º Se o ato infracional que deu causa à penalidade de suspensão não for regularizado no prazo estabelecido, o recebimento de novas averbações ficará suspenso por tempo indeterminado, até que seja sanada a infração, a critério do INSS, ou até conclusão da análise referente a impugnação apresentada pela instituição financeira.   § 2º Considera-se reincidência a repetição de ato infracional do mesmo tipo, no período de 12 (doze) meses, a contar da data da publicação da penalidade aplicada, bem como, a incorrência em 3 (três) tipos de condutas infracionais distintas, no mesmo período.  </vt:lpstr>
      <vt:lpstr> § 3º Na hipótese de reincidência de que trata o parágrafo anterior, obrigatoriamente, aplicar-se-á a penalidade mais severa, observada a gradação estabelecida nos incisos deste artigo.  § 4º Considera-se prática lesiva ao beneficiário, para os fins previstos nesta Instrução Normativa, a conduta da instituição financeira que, violando preceito normativo, cause dano, de qualquer espécie material ou moral ao beneficiário.  </vt:lpstr>
      <vt:lpstr>   § 5º O INSS poderá, quando cientificado de prática de atos lesivos ao beneficiário ou à imagem da Autarquia, conforme parágrafo único do art. 50, suspender o recebimento de novas averbações, cautelarmente, até que a instituição financeira apresente elementos conclusivos que justifiquem ou descaracterizem tais atos.  § 6º No caso de publicidade enganosa ou abusiva comprovada, a instituição financeira deverá se retratar ou corrigir a informação divulgada no mesmo veículo de comunicação então utilizado e, no mínimo, com igual espaço e destaque.   </vt:lpstr>
      <vt:lpstr>   § 7º Será proibida a celebração de novo acordo pelo prazo de até 2 (dois) anos, a contar da data da publicação da penalidade máxima referente a rescisão do ACT.  § 8º As penalidades previstas neste artigo serão aplicadas, no âmbito do INSS, independentemente das que possam ser adotadas, pelo mesmo fato, no âmbito do sistema de autorregulação instituído pela Febraban e pela ABBC ou dos procedimentos instaurados nos órgãos e entidades de proteção e defesa do consumidor.   </vt:lpstr>
      <vt:lpstr>          VI – realizar operações de crédito consignado por correspondente bancário não listado na relação tratada no caput do art. 34;  VII – deixar de liberar o valor contratado na forma e prazo indicados nos incisos do art. 31 desta Instrução Normativa;  VIII – inviabilizar a quitação antecipada do contrato pelo beneficiário na forma e prazo indicados no art. 18 desta Instrução Normativa;       </vt:lpstr>
      <vt:lpstr>        IX – deixar de apresentar, quando solicitado nos termos do art. 45 desta Instrução Normativa, o contrato que instrumentaliza a operação de crédito ou qualquer outro documento necessário à averbação, ou ainda, esclarecimentos quanto à regularidade da operação ou atendimento a solicitação de órgãos externos;  X – deixar de proceder, tempestivamente, à devolução de importâncias cobradas a maior ou em desacordo com o previsto no inciso III do §1° e §2° do art. 49 desta Instrução Normativa, devidamente atualizadas;       </vt:lpstr>
      <vt:lpstr>      XI –  deixar de proceder à exclusão dos descontos, descumprido com o que determina o art. 18, §2º e  art. 49, § 1º, II  desta Instrução Normativa;  XII – deixar de responder, tempestivamente, às reclamações registradas pelos beneficiários na plataforma consumidor.gov.br, ou respondê-las de forma não conclusiva ou deixar de apresentar os documentos pertinentes, tratados no Capítulo VI;       </vt:lpstr>
      <vt:lpstr>      XIII – não observar as regras de funcionamento da plataforma consumidor.gov.br que impliquem a desativação temporária ou definitiva do cadastro da instituição financeira, contrariando o disposto no §4°, art. 27;  XIV – descumprir as cláusulas do acordo de cooperação técnica, normas ou instruções expedidas pelo INSS, não tratadas especificamente nesta Instrução Normativa, e a legislação em vigor sobre a matéria;       </vt:lpstr>
      <vt:lpstr>      XV – deixar de contratar, anualmente, auditoria (externa/interna) para avaliação da qualidade dos serviços prestados pelos correspondentes bancários, com inobservância à regra do art. 34, § 3º desta Instrução Normativa;  XVI – deixar de manter todas as condições de habilitação e qualificação exigidas para a celebração do ACT, previstas no art. 27 desta Instrução Normativa;      </vt:lpstr>
      <vt:lpstr>      XVIII – enviar o comando de averbação para efetuar descontos no benefício previdenciário e/ou efetuar depósito na conta bancária do beneficiário decorrentes de contratação irregular de crédito consignado, não autorizada na forma prevista no art. 9°;      </vt:lpstr>
      <vt:lpstr>Agradecemos  a atenção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Larissa de Carvalho Ferreira</dc:creator>
  <cp:lastModifiedBy>INSS</cp:lastModifiedBy>
  <cp:revision>23</cp:revision>
  <dcterms:created xsi:type="dcterms:W3CDTF">2021-08-13T13:39:49Z</dcterms:created>
  <dcterms:modified xsi:type="dcterms:W3CDTF">2022-03-29T00:29:10Z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0x0101002802779F605D534DA1B3FC3D1B1B4DA1</vt:lpwstr>
  </property>
</Properties>
</file>